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87">
          <p15:clr>
            <a:srgbClr val="000000"/>
          </p15:clr>
        </p15:guide>
        <p15:guide id="2" pos="2880">
          <p15:clr>
            <a:srgbClr val="000000"/>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Ramesh Bheemuni"/>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87"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07-21T16:52:02.709">
    <p:pos x="516" y="291"/>
    <p:text>mottam prepare avudham
but mostly nenu start chesta,nuv finish chey</p:text>
  </p:cm>
</p:cmLst>
</file>

<file path=ppt/media/image1.jpg>
</file>

<file path=ppt/media/image10.jpg>
</file>

<file path=ppt/media/image11.jpg>
</file>

<file path=ppt/media/image12.png>
</file>

<file path=ppt/media/image13.jp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93" name="Google Shape;193;p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e5f453566b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e5f453566b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e5f453566b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e5f453566b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e5f453566b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e5f453566b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7" name="Google Shape;257;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e5f453566b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e5f453566b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e5f453566b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e5f453566b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e5ec1a1ce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e5ec1a1c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e5f453566b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e5f453566b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1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e5f453566b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e5f453566b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2352"/>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2352"/>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2352"/>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 name="Google Shape;16;p2"/>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 name="Shape 101"/>
        <p:cNvGrpSpPr/>
        <p:nvPr/>
      </p:nvGrpSpPr>
      <p:grpSpPr>
        <a:xfrm>
          <a:off x="0" y="0"/>
          <a:ext cx="0" cy="0"/>
          <a:chOff x="0" y="0"/>
          <a:chExt cx="0" cy="0"/>
        </a:xfrm>
      </p:grpSpPr>
      <p:grpSp>
        <p:nvGrpSpPr>
          <p:cNvPr id="102" name="Google Shape;102;p11"/>
          <p:cNvGrpSpPr/>
          <p:nvPr/>
        </p:nvGrpSpPr>
        <p:grpSpPr>
          <a:xfrm>
            <a:off x="0" y="4128572"/>
            <a:ext cx="698925" cy="684657"/>
            <a:chOff x="0" y="3785672"/>
            <a:chExt cx="698925" cy="684657"/>
          </a:xfrm>
        </p:grpSpPr>
        <p:sp>
          <p:nvSpPr>
            <p:cNvPr id="103" name="Google Shape;103;p11"/>
            <p:cNvSpPr/>
            <p:nvPr/>
          </p:nvSpPr>
          <p:spPr>
            <a:xfrm rot="-5400000">
              <a:off x="0" y="3785672"/>
              <a:ext cx="544800" cy="544800"/>
            </a:xfrm>
            <a:prstGeom prst="diagStripe">
              <a:avLst>
                <a:gd fmla="val 50000" name="adj"/>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11"/>
            <p:cNvSpPr/>
            <p:nvPr/>
          </p:nvSpPr>
          <p:spPr>
            <a:xfrm flipH="1">
              <a:off x="154125" y="3925529"/>
              <a:ext cx="544800" cy="544800"/>
            </a:xfrm>
            <a:prstGeom prst="diagStripe">
              <a:avLst>
                <a:gd fmla="val 50000" name="adj"/>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 name="Google Shape;105;p11"/>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06" name="Google Shape;106;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7" name="Shape 107"/>
        <p:cNvGrpSpPr/>
        <p:nvPr/>
      </p:nvGrpSpPr>
      <p:grpSpPr>
        <a:xfrm>
          <a:off x="0" y="0"/>
          <a:ext cx="0" cy="0"/>
          <a:chOff x="0" y="0"/>
          <a:chExt cx="0" cy="0"/>
        </a:xfrm>
      </p:grpSpPr>
      <p:grpSp>
        <p:nvGrpSpPr>
          <p:cNvPr id="108" name="Google Shape;108;p12"/>
          <p:cNvGrpSpPr/>
          <p:nvPr/>
        </p:nvGrpSpPr>
        <p:grpSpPr>
          <a:xfrm>
            <a:off x="4406400" y="0"/>
            <a:ext cx="4737600" cy="5143065"/>
            <a:chOff x="4406400" y="0"/>
            <a:chExt cx="4737600" cy="5143065"/>
          </a:xfrm>
        </p:grpSpPr>
        <p:sp>
          <p:nvSpPr>
            <p:cNvPr id="109" name="Google Shape;109;p12"/>
            <p:cNvSpPr/>
            <p:nvPr/>
          </p:nvSpPr>
          <p:spPr>
            <a:xfrm rot="5400000">
              <a:off x="4408200" y="-1800"/>
              <a:ext cx="4734000" cy="4737600"/>
            </a:xfrm>
            <a:prstGeom prst="diagStripe">
              <a:avLst>
                <a:gd fmla="val 49469"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2"/>
            <p:cNvSpPr/>
            <p:nvPr/>
          </p:nvSpPr>
          <p:spPr>
            <a:xfrm rot="5400000">
              <a:off x="4841125" y="5700"/>
              <a:ext cx="4298100" cy="4286700"/>
            </a:xfrm>
            <a:prstGeom prst="diagStripe">
              <a:avLst>
                <a:gd fmla="val 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2"/>
            <p:cNvSpPr/>
            <p:nvPr/>
          </p:nvSpPr>
          <p:spPr>
            <a:xfrm rot="-5400000">
              <a:off x="5618399" y="123646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2"/>
            <p:cNvSpPr/>
            <p:nvPr/>
          </p:nvSpPr>
          <p:spPr>
            <a:xfrm flipH="1">
              <a:off x="5849857" y="1443956"/>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2"/>
            <p:cNvSpPr/>
            <p:nvPr/>
          </p:nvSpPr>
          <p:spPr>
            <a:xfrm rot="-5400000">
              <a:off x="5987081" y="246946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2"/>
            <p:cNvSpPr/>
            <p:nvPr/>
          </p:nvSpPr>
          <p:spPr>
            <a:xfrm flipH="1">
              <a:off x="6222115" y="267695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2"/>
            <p:cNvSpPr/>
            <p:nvPr/>
          </p:nvSpPr>
          <p:spPr>
            <a:xfrm rot="-5400000">
              <a:off x="6675341" y="186201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2"/>
            <p:cNvSpPr/>
            <p:nvPr/>
          </p:nvSpPr>
          <p:spPr>
            <a:xfrm rot="-5400000">
              <a:off x="6861141" y="2477810"/>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2"/>
            <p:cNvSpPr/>
            <p:nvPr/>
          </p:nvSpPr>
          <p:spPr>
            <a:xfrm flipH="1">
              <a:off x="7965266" y="269296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2"/>
            <p:cNvSpPr/>
            <p:nvPr/>
          </p:nvSpPr>
          <p:spPr>
            <a:xfrm flipH="1">
              <a:off x="8145082" y="330875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2"/>
            <p:cNvSpPr/>
            <p:nvPr/>
          </p:nvSpPr>
          <p:spPr>
            <a:xfrm rot="-5400000">
              <a:off x="7047599" y="309501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2"/>
            <p:cNvSpPr/>
            <p:nvPr/>
          </p:nvSpPr>
          <p:spPr>
            <a:xfrm flipH="1">
              <a:off x="7276649" y="3302502"/>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2"/>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2"/>
            <p:cNvSpPr/>
            <p:nvPr/>
          </p:nvSpPr>
          <p:spPr>
            <a:xfrm flipH="1">
              <a:off x="7462448" y="3918294"/>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2"/>
            <p:cNvSpPr/>
            <p:nvPr/>
          </p:nvSpPr>
          <p:spPr>
            <a:xfrm rot="-5400000">
              <a:off x="8102491" y="371847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2"/>
            <p:cNvSpPr/>
            <p:nvPr/>
          </p:nvSpPr>
          <p:spPr>
            <a:xfrm flipH="1">
              <a:off x="8334533" y="3925960"/>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2"/>
            <p:cNvSpPr/>
            <p:nvPr/>
          </p:nvSpPr>
          <p:spPr>
            <a:xfrm rot="-5400000">
              <a:off x="8288290" y="433426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7" name="Google Shape;127;p12"/>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128" name="Google Shape;128;p12"/>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9" name="Google Shape;12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 name="Shape 19"/>
        <p:cNvGrpSpPr/>
        <p:nvPr/>
      </p:nvGrpSpPr>
      <p:grpSpPr>
        <a:xfrm>
          <a:off x="0" y="0"/>
          <a:ext cx="0" cy="0"/>
          <a:chOff x="0" y="0"/>
          <a:chExt cx="0" cy="0"/>
        </a:xfrm>
      </p:grpSpPr>
      <p:sp>
        <p:nvSpPr>
          <p:cNvPr id="20" name="Google Shape;20;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grpSp>
        <p:nvGrpSpPr>
          <p:cNvPr id="22" name="Google Shape;22;p4"/>
          <p:cNvGrpSpPr/>
          <p:nvPr/>
        </p:nvGrpSpPr>
        <p:grpSpPr>
          <a:xfrm>
            <a:off x="0" y="381001"/>
            <a:ext cx="1037850" cy="1016288"/>
            <a:chOff x="0" y="381001"/>
            <a:chExt cx="1037850" cy="1016288"/>
          </a:xfrm>
        </p:grpSpPr>
        <p:sp>
          <p:nvSpPr>
            <p:cNvPr id="23" name="Google Shape;2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 name="Google Shape;25;p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6" name="Google Shape;26;p4"/>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7" name="Google Shape;27;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grpSp>
        <p:nvGrpSpPr>
          <p:cNvPr id="29" name="Google Shape;29;p5"/>
          <p:cNvGrpSpPr/>
          <p:nvPr/>
        </p:nvGrpSpPr>
        <p:grpSpPr>
          <a:xfrm>
            <a:off x="4406400" y="0"/>
            <a:ext cx="4737600" cy="5143065"/>
            <a:chOff x="4406400" y="0"/>
            <a:chExt cx="4737600" cy="5143065"/>
          </a:xfrm>
        </p:grpSpPr>
        <p:sp>
          <p:nvSpPr>
            <p:cNvPr id="30" name="Google Shape;30;p5"/>
            <p:cNvSpPr/>
            <p:nvPr/>
          </p:nvSpPr>
          <p:spPr>
            <a:xfrm rot="5400000">
              <a:off x="4408200" y="-1800"/>
              <a:ext cx="4734000" cy="4737600"/>
            </a:xfrm>
            <a:prstGeom prst="diagStripe">
              <a:avLst>
                <a:gd fmla="val 49469"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5"/>
            <p:cNvSpPr/>
            <p:nvPr/>
          </p:nvSpPr>
          <p:spPr>
            <a:xfrm rot="5400000">
              <a:off x="4841125" y="5700"/>
              <a:ext cx="4298100" cy="4286700"/>
            </a:xfrm>
            <a:prstGeom prst="diagStripe">
              <a:avLst>
                <a:gd fmla="val 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5"/>
            <p:cNvSpPr/>
            <p:nvPr/>
          </p:nvSpPr>
          <p:spPr>
            <a:xfrm rot="-5400000">
              <a:off x="5618399" y="123646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5"/>
            <p:cNvSpPr/>
            <p:nvPr/>
          </p:nvSpPr>
          <p:spPr>
            <a:xfrm flipH="1">
              <a:off x="5849857" y="1443956"/>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5"/>
            <p:cNvSpPr/>
            <p:nvPr/>
          </p:nvSpPr>
          <p:spPr>
            <a:xfrm rot="-5400000">
              <a:off x="5987081" y="246946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5"/>
            <p:cNvSpPr/>
            <p:nvPr/>
          </p:nvSpPr>
          <p:spPr>
            <a:xfrm flipH="1">
              <a:off x="6222115" y="267695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5"/>
            <p:cNvSpPr/>
            <p:nvPr/>
          </p:nvSpPr>
          <p:spPr>
            <a:xfrm rot="-5400000">
              <a:off x="6675341" y="186201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5"/>
            <p:cNvSpPr/>
            <p:nvPr/>
          </p:nvSpPr>
          <p:spPr>
            <a:xfrm rot="-5400000">
              <a:off x="6861141" y="2477810"/>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5"/>
            <p:cNvSpPr/>
            <p:nvPr/>
          </p:nvSpPr>
          <p:spPr>
            <a:xfrm flipH="1">
              <a:off x="7965266" y="269296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5"/>
            <p:cNvSpPr/>
            <p:nvPr/>
          </p:nvSpPr>
          <p:spPr>
            <a:xfrm flipH="1">
              <a:off x="8145082" y="330875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5"/>
            <p:cNvSpPr/>
            <p:nvPr/>
          </p:nvSpPr>
          <p:spPr>
            <a:xfrm rot="-5400000">
              <a:off x="7047599" y="309501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5"/>
            <p:cNvSpPr/>
            <p:nvPr/>
          </p:nvSpPr>
          <p:spPr>
            <a:xfrm flipH="1">
              <a:off x="7276649" y="3302502"/>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5"/>
            <p:cNvSpPr/>
            <p:nvPr/>
          </p:nvSpPr>
          <p:spPr>
            <a:xfrm flipH="1">
              <a:off x="7462448" y="3918294"/>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5"/>
            <p:cNvSpPr/>
            <p:nvPr/>
          </p:nvSpPr>
          <p:spPr>
            <a:xfrm rot="-5400000">
              <a:off x="8102491" y="371847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5"/>
            <p:cNvSpPr/>
            <p:nvPr/>
          </p:nvSpPr>
          <p:spPr>
            <a:xfrm flipH="1">
              <a:off x="8334533" y="3925960"/>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5"/>
            <p:cNvSpPr/>
            <p:nvPr/>
          </p:nvSpPr>
          <p:spPr>
            <a:xfrm rot="-5400000">
              <a:off x="8288290" y="433426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 name="Google Shape;48;p5"/>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9" name="Google Shape;49;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 name="Shape 50"/>
        <p:cNvGrpSpPr/>
        <p:nvPr/>
      </p:nvGrpSpPr>
      <p:grpSpPr>
        <a:xfrm>
          <a:off x="0" y="0"/>
          <a:ext cx="0" cy="0"/>
          <a:chOff x="0" y="0"/>
          <a:chExt cx="0" cy="0"/>
        </a:xfrm>
      </p:grpSpPr>
      <p:grpSp>
        <p:nvGrpSpPr>
          <p:cNvPr id="51" name="Google Shape;51;p6"/>
          <p:cNvGrpSpPr/>
          <p:nvPr/>
        </p:nvGrpSpPr>
        <p:grpSpPr>
          <a:xfrm>
            <a:off x="0" y="381001"/>
            <a:ext cx="1037850" cy="1016288"/>
            <a:chOff x="0" y="381001"/>
            <a:chExt cx="1037850" cy="1016288"/>
          </a:xfrm>
        </p:grpSpPr>
        <p:sp>
          <p:nvSpPr>
            <p:cNvPr id="52" name="Google Shape;52;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 name="Google Shape;54;p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5" name="Google Shape;55;p6"/>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6" name="Google Shape;56;p6"/>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7" name="Google Shape;5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 name="Shape 58"/>
        <p:cNvGrpSpPr/>
        <p:nvPr/>
      </p:nvGrpSpPr>
      <p:grpSpPr>
        <a:xfrm>
          <a:off x="0" y="0"/>
          <a:ext cx="0" cy="0"/>
          <a:chOff x="0" y="0"/>
          <a:chExt cx="0" cy="0"/>
        </a:xfrm>
      </p:grpSpPr>
      <p:grpSp>
        <p:nvGrpSpPr>
          <p:cNvPr id="59" name="Google Shape;59;p7"/>
          <p:cNvGrpSpPr/>
          <p:nvPr/>
        </p:nvGrpSpPr>
        <p:grpSpPr>
          <a:xfrm>
            <a:off x="0" y="381001"/>
            <a:ext cx="1037850" cy="1016288"/>
            <a:chOff x="0" y="381001"/>
            <a:chExt cx="1037850" cy="1016288"/>
          </a:xfrm>
        </p:grpSpPr>
        <p:sp>
          <p:nvSpPr>
            <p:cNvPr id="60" name="Google Shape;60;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 name="Google Shape;62;p7"/>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3" name="Google Shape;63;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4" name="Shape 64"/>
        <p:cNvGrpSpPr/>
        <p:nvPr/>
      </p:nvGrpSpPr>
      <p:grpSpPr>
        <a:xfrm>
          <a:off x="0" y="0"/>
          <a:ext cx="0" cy="0"/>
          <a:chOff x="0" y="0"/>
          <a:chExt cx="0" cy="0"/>
        </a:xfrm>
      </p:grpSpPr>
      <p:grpSp>
        <p:nvGrpSpPr>
          <p:cNvPr id="65" name="Google Shape;65;p8"/>
          <p:cNvGrpSpPr/>
          <p:nvPr/>
        </p:nvGrpSpPr>
        <p:grpSpPr>
          <a:xfrm>
            <a:off x="0" y="381001"/>
            <a:ext cx="1037850" cy="1016288"/>
            <a:chOff x="0" y="381001"/>
            <a:chExt cx="1037850" cy="1016288"/>
          </a:xfrm>
        </p:grpSpPr>
        <p:sp>
          <p:nvSpPr>
            <p:cNvPr id="66" name="Google Shape;66;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 name="Google Shape;68;p8"/>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9" name="Google Shape;69;p8"/>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70" name="Google Shape;70;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1" name="Shape 71"/>
        <p:cNvGrpSpPr/>
        <p:nvPr/>
      </p:nvGrpSpPr>
      <p:grpSpPr>
        <a:xfrm>
          <a:off x="0" y="0"/>
          <a:ext cx="0" cy="0"/>
          <a:chOff x="0" y="0"/>
          <a:chExt cx="0" cy="0"/>
        </a:xfrm>
      </p:grpSpPr>
      <p:grpSp>
        <p:nvGrpSpPr>
          <p:cNvPr id="72" name="Google Shape;72;p9"/>
          <p:cNvGrpSpPr/>
          <p:nvPr/>
        </p:nvGrpSpPr>
        <p:grpSpPr>
          <a:xfrm>
            <a:off x="4406400" y="0"/>
            <a:ext cx="4737600" cy="5143500"/>
            <a:chOff x="4406400" y="0"/>
            <a:chExt cx="4737600" cy="5143500"/>
          </a:xfrm>
        </p:grpSpPr>
        <p:sp>
          <p:nvSpPr>
            <p:cNvPr id="73" name="Google Shape;73;p9"/>
            <p:cNvSpPr/>
            <p:nvPr/>
          </p:nvSpPr>
          <p:spPr>
            <a:xfrm rot="5400000">
              <a:off x="4407900" y="-1500"/>
              <a:ext cx="4734600" cy="4737600"/>
            </a:xfrm>
            <a:prstGeom prst="diagStripe">
              <a:avLst>
                <a:gd fmla="val 49469"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9"/>
            <p:cNvSpPr/>
            <p:nvPr/>
          </p:nvSpPr>
          <p:spPr>
            <a:xfrm rot="5400000">
              <a:off x="4840825" y="6000"/>
              <a:ext cx="4298700" cy="4286700"/>
            </a:xfrm>
            <a:prstGeom prst="diagStripe">
              <a:avLst>
                <a:gd fmla="val 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9"/>
            <p:cNvSpPr/>
            <p:nvPr/>
          </p:nvSpPr>
          <p:spPr>
            <a:xfrm rot="-5400000">
              <a:off x="5618399" y="1236641"/>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9"/>
            <p:cNvSpPr/>
            <p:nvPr/>
          </p:nvSpPr>
          <p:spPr>
            <a:xfrm flipH="1">
              <a:off x="5849857" y="144407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9"/>
            <p:cNvSpPr/>
            <p:nvPr/>
          </p:nvSpPr>
          <p:spPr>
            <a:xfrm rot="-5400000">
              <a:off x="5987081" y="246974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9"/>
            <p:cNvSpPr/>
            <p:nvPr/>
          </p:nvSpPr>
          <p:spPr>
            <a:xfrm flipH="1">
              <a:off x="6222115" y="2677179"/>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9"/>
            <p:cNvSpPr/>
            <p:nvPr/>
          </p:nvSpPr>
          <p:spPr>
            <a:xfrm rot="-5400000">
              <a:off x="6675341" y="1862244"/>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9"/>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9"/>
            <p:cNvSpPr/>
            <p:nvPr/>
          </p:nvSpPr>
          <p:spPr>
            <a:xfrm rot="-5400000">
              <a:off x="6861141" y="247808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9"/>
            <p:cNvSpPr/>
            <p:nvPr/>
          </p:nvSpPr>
          <p:spPr>
            <a:xfrm flipH="1">
              <a:off x="7965266" y="2693191"/>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9"/>
            <p:cNvSpPr/>
            <p:nvPr/>
          </p:nvSpPr>
          <p:spPr>
            <a:xfrm flipH="1">
              <a:off x="8145082" y="3309036"/>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9"/>
            <p:cNvSpPr/>
            <p:nvPr/>
          </p:nvSpPr>
          <p:spPr>
            <a:xfrm rot="-5400000">
              <a:off x="7047599" y="309534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9"/>
            <p:cNvSpPr/>
            <p:nvPr/>
          </p:nvSpPr>
          <p:spPr>
            <a:xfrm flipH="1">
              <a:off x="7276649" y="3302781"/>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9"/>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9"/>
            <p:cNvSpPr/>
            <p:nvPr/>
          </p:nvSpPr>
          <p:spPr>
            <a:xfrm flipH="1">
              <a:off x="7462448" y="391862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9"/>
            <p:cNvSpPr/>
            <p:nvPr/>
          </p:nvSpPr>
          <p:spPr>
            <a:xfrm rot="-5400000">
              <a:off x="8102491" y="3718856"/>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9"/>
            <p:cNvSpPr/>
            <p:nvPr/>
          </p:nvSpPr>
          <p:spPr>
            <a:xfrm flipH="1">
              <a:off x="8334533" y="3926292"/>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9"/>
            <p:cNvSpPr/>
            <p:nvPr/>
          </p:nvSpPr>
          <p:spPr>
            <a:xfrm rot="-5400000">
              <a:off x="8288290" y="4334700"/>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 name="Google Shape;91;p9"/>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2" name="Google Shape;92;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3" name="Shape 93"/>
        <p:cNvGrpSpPr/>
        <p:nvPr/>
      </p:nvGrpSpPr>
      <p:grpSpPr>
        <a:xfrm>
          <a:off x="0" y="0"/>
          <a:ext cx="0" cy="0"/>
          <a:chOff x="0" y="0"/>
          <a:chExt cx="0" cy="0"/>
        </a:xfrm>
      </p:grpSpPr>
      <p:grpSp>
        <p:nvGrpSpPr>
          <p:cNvPr id="94" name="Google Shape;94;p10"/>
          <p:cNvGrpSpPr/>
          <p:nvPr/>
        </p:nvGrpSpPr>
        <p:grpSpPr>
          <a:xfrm>
            <a:off x="0" y="381001"/>
            <a:ext cx="1037850" cy="1016288"/>
            <a:chOff x="0" y="381001"/>
            <a:chExt cx="1037850" cy="1016288"/>
          </a:xfrm>
        </p:grpSpPr>
        <p:sp>
          <p:nvSpPr>
            <p:cNvPr id="95" name="Google Shape;95;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 name="Google Shape;97;p10"/>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8" name="Google Shape;98;p10"/>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99" name="Google Shape;99;p10"/>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00" name="Google Shape;100;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Arial"/>
              <a:buNone/>
              <a:defRPr b="0" i="0" sz="28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2800"/>
              <a:buFont typeface="Arial"/>
              <a:buNone/>
              <a:defRPr b="0" i="0" sz="2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2800"/>
              <a:buFont typeface="Arial"/>
              <a:buNone/>
              <a:defRPr b="0" i="0" sz="2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2800"/>
              <a:buFont typeface="Arial"/>
              <a:buNone/>
              <a:defRPr b="0" i="0" sz="2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2800"/>
              <a:buFont typeface="Arial"/>
              <a:buNone/>
              <a:defRPr b="0" i="0" sz="2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2800"/>
              <a:buFont typeface="Arial"/>
              <a:buNone/>
              <a:defRPr b="0" i="0" sz="2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2800"/>
              <a:buFont typeface="Arial"/>
              <a:buNone/>
              <a:defRPr b="0" i="0" sz="2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2800"/>
              <a:buFont typeface="Arial"/>
              <a:buNone/>
              <a:defRPr b="0" i="0" sz="2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2800"/>
              <a:buFont typeface="Arial"/>
              <a:buNone/>
              <a:defRPr b="0" i="0" sz="2800" u="none" cap="none" strike="noStrike">
                <a:solidFill>
                  <a:schemeClr val="lt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lt1"/>
              </a:buClr>
              <a:buSzPts val="1300"/>
              <a:buFont typeface="Arial"/>
              <a:buChar char="●"/>
              <a:defRPr b="0" i="0" sz="1300" u="none" cap="none" strike="noStrike">
                <a:solidFill>
                  <a:schemeClr val="lt1"/>
                </a:solidFill>
                <a:latin typeface="Arial"/>
                <a:ea typeface="Arial"/>
                <a:cs typeface="Arial"/>
                <a:sym typeface="Arial"/>
              </a:defRPr>
            </a:lvl1pPr>
            <a:lvl2pPr indent="-298450" lvl="1" marL="914400" marR="0" rtl="0" algn="l">
              <a:lnSpc>
                <a:spcPct val="115000"/>
              </a:lnSpc>
              <a:spcBef>
                <a:spcPts val="1600"/>
              </a:spcBef>
              <a:spcAft>
                <a:spcPts val="0"/>
              </a:spcAft>
              <a:buClr>
                <a:schemeClr val="lt1"/>
              </a:buClr>
              <a:buSzPts val="1100"/>
              <a:buFont typeface="Arial"/>
              <a:buChar char="○"/>
              <a:defRPr b="0" i="0" sz="1100" u="none" cap="none" strike="noStrike">
                <a:solidFill>
                  <a:schemeClr val="lt1"/>
                </a:solidFill>
                <a:latin typeface="Arial"/>
                <a:ea typeface="Arial"/>
                <a:cs typeface="Arial"/>
                <a:sym typeface="Arial"/>
              </a:defRPr>
            </a:lvl2pPr>
            <a:lvl3pPr indent="-298450" lvl="2" marL="1371600" marR="0" rtl="0" algn="l">
              <a:lnSpc>
                <a:spcPct val="115000"/>
              </a:lnSpc>
              <a:spcBef>
                <a:spcPts val="1600"/>
              </a:spcBef>
              <a:spcAft>
                <a:spcPts val="0"/>
              </a:spcAft>
              <a:buClr>
                <a:schemeClr val="lt1"/>
              </a:buClr>
              <a:buSzPts val="1100"/>
              <a:buFont typeface="Arial"/>
              <a:buChar char="■"/>
              <a:defRPr b="0" i="0" sz="1100" u="none" cap="none" strike="noStrike">
                <a:solidFill>
                  <a:schemeClr val="lt1"/>
                </a:solidFill>
                <a:latin typeface="Arial"/>
                <a:ea typeface="Arial"/>
                <a:cs typeface="Arial"/>
                <a:sym typeface="Arial"/>
              </a:defRPr>
            </a:lvl3pPr>
            <a:lvl4pPr indent="-298450" lvl="3" marL="1828800" marR="0" rtl="0" algn="l">
              <a:lnSpc>
                <a:spcPct val="115000"/>
              </a:lnSpc>
              <a:spcBef>
                <a:spcPts val="1600"/>
              </a:spcBef>
              <a:spcAft>
                <a:spcPts val="0"/>
              </a:spcAft>
              <a:buClr>
                <a:schemeClr val="lt1"/>
              </a:buClr>
              <a:buSzPts val="1100"/>
              <a:buFont typeface="Arial"/>
              <a:buChar char="●"/>
              <a:defRPr b="0" i="0" sz="1100" u="none" cap="none" strike="noStrike">
                <a:solidFill>
                  <a:schemeClr val="lt1"/>
                </a:solidFill>
                <a:latin typeface="Arial"/>
                <a:ea typeface="Arial"/>
                <a:cs typeface="Arial"/>
                <a:sym typeface="Arial"/>
              </a:defRPr>
            </a:lvl4pPr>
            <a:lvl5pPr indent="-298450" lvl="4" marL="2286000" marR="0" rtl="0" algn="l">
              <a:lnSpc>
                <a:spcPct val="115000"/>
              </a:lnSpc>
              <a:spcBef>
                <a:spcPts val="1600"/>
              </a:spcBef>
              <a:spcAft>
                <a:spcPts val="0"/>
              </a:spcAft>
              <a:buClr>
                <a:schemeClr val="lt1"/>
              </a:buClr>
              <a:buSzPts val="1100"/>
              <a:buFont typeface="Arial"/>
              <a:buChar char="○"/>
              <a:defRPr b="0" i="0" sz="1100" u="none" cap="none" strike="noStrike">
                <a:solidFill>
                  <a:schemeClr val="lt1"/>
                </a:solidFill>
                <a:latin typeface="Arial"/>
                <a:ea typeface="Arial"/>
                <a:cs typeface="Arial"/>
                <a:sym typeface="Arial"/>
              </a:defRPr>
            </a:lvl5pPr>
            <a:lvl6pPr indent="-298450" lvl="5" marL="2743200" marR="0" rtl="0" algn="l">
              <a:lnSpc>
                <a:spcPct val="115000"/>
              </a:lnSpc>
              <a:spcBef>
                <a:spcPts val="1600"/>
              </a:spcBef>
              <a:spcAft>
                <a:spcPts val="0"/>
              </a:spcAft>
              <a:buClr>
                <a:schemeClr val="lt1"/>
              </a:buClr>
              <a:buSzPts val="1100"/>
              <a:buFont typeface="Arial"/>
              <a:buChar char="■"/>
              <a:defRPr b="0" i="0" sz="1100" u="none" cap="none" strike="noStrike">
                <a:solidFill>
                  <a:schemeClr val="lt1"/>
                </a:solidFill>
                <a:latin typeface="Arial"/>
                <a:ea typeface="Arial"/>
                <a:cs typeface="Arial"/>
                <a:sym typeface="Arial"/>
              </a:defRPr>
            </a:lvl6pPr>
            <a:lvl7pPr indent="-298450" lvl="6" marL="3200400" marR="0" rtl="0" algn="l">
              <a:lnSpc>
                <a:spcPct val="115000"/>
              </a:lnSpc>
              <a:spcBef>
                <a:spcPts val="1600"/>
              </a:spcBef>
              <a:spcAft>
                <a:spcPts val="0"/>
              </a:spcAft>
              <a:buClr>
                <a:schemeClr val="lt1"/>
              </a:buClr>
              <a:buSzPts val="1100"/>
              <a:buFont typeface="Arial"/>
              <a:buChar char="●"/>
              <a:defRPr b="0" i="0" sz="1100" u="none" cap="none" strike="noStrike">
                <a:solidFill>
                  <a:schemeClr val="lt1"/>
                </a:solidFill>
                <a:latin typeface="Arial"/>
                <a:ea typeface="Arial"/>
                <a:cs typeface="Arial"/>
                <a:sym typeface="Arial"/>
              </a:defRPr>
            </a:lvl7pPr>
            <a:lvl8pPr indent="-298450" lvl="7" marL="3657600" marR="0" rtl="0" algn="l">
              <a:lnSpc>
                <a:spcPct val="115000"/>
              </a:lnSpc>
              <a:spcBef>
                <a:spcPts val="1600"/>
              </a:spcBef>
              <a:spcAft>
                <a:spcPts val="0"/>
              </a:spcAft>
              <a:buClr>
                <a:schemeClr val="lt1"/>
              </a:buClr>
              <a:buSzPts val="1100"/>
              <a:buFont typeface="Arial"/>
              <a:buChar char="○"/>
              <a:defRPr b="0" i="0" sz="1100" u="none" cap="none" strike="noStrike">
                <a:solidFill>
                  <a:schemeClr val="lt1"/>
                </a:solidFill>
                <a:latin typeface="Arial"/>
                <a:ea typeface="Arial"/>
                <a:cs typeface="Arial"/>
                <a:sym typeface="Arial"/>
              </a:defRPr>
            </a:lvl8pPr>
            <a:lvl9pPr indent="-298450" lvl="8" marL="4114800" marR="0" rtl="0" algn="l">
              <a:lnSpc>
                <a:spcPct val="115000"/>
              </a:lnSpc>
              <a:spcBef>
                <a:spcPts val="1600"/>
              </a:spcBef>
              <a:spcAft>
                <a:spcPts val="1600"/>
              </a:spcAft>
              <a:buClr>
                <a:schemeClr val="lt1"/>
              </a:buClr>
              <a:buSzPts val="1100"/>
              <a:buFont typeface="Arial"/>
              <a:buChar char="■"/>
              <a:defRPr b="0" i="0" sz="1100" u="none" cap="none" strike="noStrike">
                <a:solidFill>
                  <a:schemeClr val="lt1"/>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comments" Target="../comments/commen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jpg"/><Relationship Id="rId4" Type="http://schemas.openxmlformats.org/officeDocument/2006/relationships/image" Target="../media/image10.jpg"/><Relationship Id="rId5"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7.png"/><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en.wikipedia.org/wiki/Authentication" TargetMode="External"/><Relationship Id="rId4" Type="http://schemas.openxmlformats.org/officeDocument/2006/relationships/hyperlink" Target="https://en.wikipedia.org/wiki/Digital_image" TargetMode="External"/><Relationship Id="rId5" Type="http://schemas.openxmlformats.org/officeDocument/2006/relationships/hyperlink" Target="https://en.wikipedia.org/wiki/Film_frame" TargetMode="External"/><Relationship Id="rId6" Type="http://schemas.openxmlformats.org/officeDocument/2006/relationships/hyperlink" Target="https://en.wikipedia.org/wiki/Face" TargetMode="External"/><Relationship Id="rId7" Type="http://schemas.openxmlformats.org/officeDocument/2006/relationships/hyperlink" Target="https://en.wikipedia.org/wiki/Database_management_syste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496500" y="107750"/>
            <a:ext cx="8335800" cy="1493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SzPts val="4000"/>
              <a:buNone/>
            </a:pPr>
            <a:r>
              <a:rPr b="1" lang="en-GB" sz="2450"/>
              <a:t> </a:t>
            </a:r>
            <a:r>
              <a:rPr b="1" lang="en-GB" sz="2400"/>
              <a:t>FACE RECOGNITION WITH LOCAL BINARY PATTERNS</a:t>
            </a:r>
            <a:r>
              <a:rPr b="1" lang="en-GB" sz="2450"/>
              <a:t>                                   </a:t>
            </a:r>
            <a:endParaRPr sz="2800">
              <a:latin typeface="Arial"/>
              <a:ea typeface="Arial"/>
              <a:cs typeface="Arial"/>
              <a:sym typeface="Arial"/>
            </a:endParaRPr>
          </a:p>
          <a:p>
            <a:pPr indent="0" lvl="0" marL="0" rtl="0" algn="l">
              <a:lnSpc>
                <a:spcPct val="100000"/>
              </a:lnSpc>
              <a:spcBef>
                <a:spcPts val="1200"/>
              </a:spcBef>
              <a:spcAft>
                <a:spcPts val="0"/>
              </a:spcAft>
              <a:buSzPts val="4000"/>
              <a:buNone/>
            </a:pPr>
            <a:r>
              <a:t/>
            </a:r>
            <a:endParaRPr sz="2400">
              <a:latin typeface="Arial"/>
              <a:ea typeface="Arial"/>
              <a:cs typeface="Arial"/>
              <a:sym typeface="Arial"/>
            </a:endParaRPr>
          </a:p>
          <a:p>
            <a:pPr indent="0" lvl="0" marL="825500" rtl="0" algn="l">
              <a:lnSpc>
                <a:spcPct val="115000"/>
              </a:lnSpc>
              <a:spcBef>
                <a:spcPts val="1200"/>
              </a:spcBef>
              <a:spcAft>
                <a:spcPts val="0"/>
              </a:spcAft>
              <a:buClr>
                <a:schemeClr val="dk1"/>
              </a:buClr>
              <a:buSzPts val="1100"/>
              <a:buFont typeface="Arial"/>
              <a:buNone/>
            </a:pPr>
            <a:r>
              <a:t/>
            </a:r>
            <a:endParaRPr b="1" sz="2050"/>
          </a:p>
          <a:p>
            <a:pPr indent="0" lvl="0" marL="0" rtl="0" algn="l">
              <a:lnSpc>
                <a:spcPct val="100000"/>
              </a:lnSpc>
              <a:spcBef>
                <a:spcPts val="1200"/>
              </a:spcBef>
              <a:spcAft>
                <a:spcPts val="0"/>
              </a:spcAft>
              <a:buSzPts val="4000"/>
              <a:buNone/>
            </a:pPr>
            <a:r>
              <a:t/>
            </a:r>
            <a:endParaRPr sz="4300"/>
          </a:p>
        </p:txBody>
      </p:sp>
      <p:sp>
        <p:nvSpPr>
          <p:cNvPr id="135" name="Google Shape;135;p13"/>
          <p:cNvSpPr txBox="1"/>
          <p:nvPr>
            <p:ph idx="1" type="subTitle"/>
          </p:nvPr>
        </p:nvSpPr>
        <p:spPr>
          <a:xfrm>
            <a:off x="311700" y="1156575"/>
            <a:ext cx="8520600" cy="3779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300"/>
              <a:buNone/>
            </a:pPr>
            <a:r>
              <a:t/>
            </a:r>
            <a:endParaRPr sz="2400"/>
          </a:p>
          <a:p>
            <a:pPr indent="0" lvl="0" marL="0" rtl="0" algn="l">
              <a:lnSpc>
                <a:spcPct val="100000"/>
              </a:lnSpc>
              <a:spcBef>
                <a:spcPts val="0"/>
              </a:spcBef>
              <a:spcAft>
                <a:spcPts val="0"/>
              </a:spcAft>
              <a:buSzPts val="1300"/>
              <a:buNone/>
            </a:pPr>
            <a:r>
              <a:t/>
            </a:r>
            <a:endParaRPr sz="2400"/>
          </a:p>
          <a:p>
            <a:pPr indent="0" lvl="0" marL="0" rtl="0" algn="l">
              <a:lnSpc>
                <a:spcPct val="100000"/>
              </a:lnSpc>
              <a:spcBef>
                <a:spcPts val="0"/>
              </a:spcBef>
              <a:spcAft>
                <a:spcPts val="0"/>
              </a:spcAft>
              <a:buSzPts val="1300"/>
              <a:buNone/>
            </a:pPr>
            <a:r>
              <a:t/>
            </a:r>
            <a:endParaRPr sz="2400"/>
          </a:p>
          <a:p>
            <a:pPr indent="0" lvl="0" marL="0" rtl="0" algn="ctr">
              <a:lnSpc>
                <a:spcPct val="100000"/>
              </a:lnSpc>
              <a:spcBef>
                <a:spcPts val="0"/>
              </a:spcBef>
              <a:spcAft>
                <a:spcPts val="0"/>
              </a:spcAft>
              <a:buSzPts val="1300"/>
              <a:buNone/>
            </a:pPr>
            <a:r>
              <a:rPr lang="en-GB" sz="2400"/>
              <a:t>                                         N150525-B.Ramesh</a:t>
            </a:r>
            <a:endParaRPr sz="2400"/>
          </a:p>
          <a:p>
            <a:pPr indent="457200" lvl="0" marL="2286000" rtl="0" algn="l">
              <a:lnSpc>
                <a:spcPct val="100000"/>
              </a:lnSpc>
              <a:spcBef>
                <a:spcPts val="0"/>
              </a:spcBef>
              <a:spcAft>
                <a:spcPts val="0"/>
              </a:spcAft>
              <a:buSzPts val="1300"/>
              <a:buNone/>
            </a:pPr>
            <a:r>
              <a:rPr lang="en-GB" sz="2400"/>
              <a:t>                     N150678-Y.Vinod</a:t>
            </a:r>
            <a:endParaRPr sz="2400"/>
          </a:p>
          <a:p>
            <a:pPr indent="0" lvl="0" marL="0" rtl="0" algn="l">
              <a:lnSpc>
                <a:spcPct val="100000"/>
              </a:lnSpc>
              <a:spcBef>
                <a:spcPts val="0"/>
              </a:spcBef>
              <a:spcAft>
                <a:spcPts val="0"/>
              </a:spcAft>
              <a:buSzPts val="1300"/>
              <a:buNone/>
            </a:pPr>
            <a:r>
              <a:t/>
            </a:r>
            <a:endParaRPr sz="2400"/>
          </a:p>
          <a:p>
            <a:pPr indent="0" lvl="0" marL="0" rtl="0" algn="l">
              <a:lnSpc>
                <a:spcPct val="100000"/>
              </a:lnSpc>
              <a:spcBef>
                <a:spcPts val="0"/>
              </a:spcBef>
              <a:spcAft>
                <a:spcPts val="0"/>
              </a:spcAft>
              <a:buSzPts val="1300"/>
              <a:buNone/>
            </a:pPr>
            <a:r>
              <a:rPr lang="en-GB" sz="2400">
                <a:latin typeface="Times New Roman"/>
                <a:ea typeface="Times New Roman"/>
                <a:cs typeface="Times New Roman"/>
                <a:sym typeface="Times New Roman"/>
              </a:rPr>
              <a:t>             </a:t>
            </a:r>
            <a:r>
              <a:rPr lang="en-GB" sz="2400">
                <a:latin typeface="Times New Roman"/>
                <a:ea typeface="Times New Roman"/>
                <a:cs typeface="Times New Roman"/>
                <a:sym typeface="Times New Roman"/>
              </a:rPr>
              <a:t>Under the guidance of Mr.Udaya Kumar Ambati </a:t>
            </a:r>
            <a:endParaRPr sz="2400">
              <a:latin typeface="Times New Roman"/>
              <a:ea typeface="Times New Roman"/>
              <a:cs typeface="Times New Roman"/>
              <a:sym typeface="Times New Roman"/>
            </a:endParaRPr>
          </a:p>
          <a:p>
            <a:pPr indent="0" lvl="0" marL="0" rtl="0" algn="just">
              <a:lnSpc>
                <a:spcPct val="115000"/>
              </a:lnSpc>
              <a:spcBef>
                <a:spcPts val="1200"/>
              </a:spcBef>
              <a:spcAft>
                <a:spcPts val="0"/>
              </a:spcAft>
              <a:buNone/>
            </a:pPr>
            <a:r>
              <a:rPr lang="en-GB" sz="2400">
                <a:latin typeface="Times New Roman"/>
                <a:ea typeface="Times New Roman"/>
                <a:cs typeface="Times New Roman"/>
                <a:sym typeface="Times New Roman"/>
              </a:rPr>
              <a:t>                         </a:t>
            </a:r>
            <a:r>
              <a:rPr lang="en-GB" sz="2400">
                <a:latin typeface="Times New Roman"/>
                <a:ea typeface="Times New Roman"/>
                <a:cs typeface="Times New Roman"/>
                <a:sym typeface="Times New Roman"/>
              </a:rPr>
              <a:t>Assistant Professor Dept. of CSE</a:t>
            </a:r>
            <a:endParaRPr sz="2400">
              <a:latin typeface="Times New Roman"/>
              <a:ea typeface="Times New Roman"/>
              <a:cs typeface="Times New Roman"/>
              <a:sym typeface="Times New Roman"/>
            </a:endParaRPr>
          </a:p>
          <a:p>
            <a:pPr indent="0" lvl="0" marL="0" rtl="0" algn="just">
              <a:lnSpc>
                <a:spcPct val="115000"/>
              </a:lnSpc>
              <a:spcBef>
                <a:spcPts val="1200"/>
              </a:spcBef>
              <a:spcAft>
                <a:spcPts val="0"/>
              </a:spcAft>
              <a:buNone/>
            </a:pPr>
            <a:r>
              <a:rPr lang="en-GB" sz="2400">
                <a:latin typeface="Times New Roman"/>
                <a:ea typeface="Times New Roman"/>
                <a:cs typeface="Times New Roman"/>
                <a:sym typeface="Times New Roman"/>
              </a:rPr>
              <a:t>					  RGUKT IIIT NUZVID</a:t>
            </a:r>
            <a:endParaRPr sz="2400">
              <a:latin typeface="Times New Roman"/>
              <a:ea typeface="Times New Roman"/>
              <a:cs typeface="Times New Roman"/>
              <a:sym typeface="Times New Roman"/>
            </a:endParaRPr>
          </a:p>
          <a:p>
            <a:pPr indent="0" lvl="0" marL="0" rtl="0" algn="l">
              <a:lnSpc>
                <a:spcPct val="100000"/>
              </a:lnSpc>
              <a:spcBef>
                <a:spcPts val="1200"/>
              </a:spcBef>
              <a:spcAft>
                <a:spcPts val="0"/>
              </a:spcAft>
              <a:buSzPts val="1300"/>
              <a:buNone/>
            </a:pPr>
            <a:r>
              <a:t/>
            </a:r>
            <a:endParaRPr sz="2400"/>
          </a:p>
          <a:p>
            <a:pPr indent="0" lvl="0" marL="0" rtl="0" algn="ctr">
              <a:lnSpc>
                <a:spcPct val="100000"/>
              </a:lnSpc>
              <a:spcBef>
                <a:spcPts val="0"/>
              </a:spcBef>
              <a:spcAft>
                <a:spcPts val="0"/>
              </a:spcAft>
              <a:buSzPts val="1300"/>
              <a:buNone/>
            </a:pPr>
            <a:r>
              <a:t/>
            </a:r>
            <a:endParaRPr sz="2400"/>
          </a:p>
        </p:txBody>
      </p:sp>
      <p:sp>
        <p:nvSpPr>
          <p:cNvPr id="136" name="Google Shape;136;p13"/>
          <p:cNvSpPr txBox="1"/>
          <p:nvPr/>
        </p:nvSpPr>
        <p:spPr>
          <a:xfrm>
            <a:off x="668425" y="3362525"/>
            <a:ext cx="804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37" name="Google Shape;137;p13"/>
          <p:cNvSpPr txBox="1"/>
          <p:nvPr/>
        </p:nvSpPr>
        <p:spPr>
          <a:xfrm>
            <a:off x="4008325" y="673075"/>
            <a:ext cx="4704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400">
                <a:solidFill>
                  <a:srgbClr val="FFFFFF"/>
                </a:solidFill>
              </a:rPr>
              <a:t>- live video implementation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2"/>
          <p:cNvSpPr txBox="1"/>
          <p:nvPr>
            <p:ph type="title"/>
          </p:nvPr>
        </p:nvSpPr>
        <p:spPr>
          <a:xfrm>
            <a:off x="1135450" y="579050"/>
            <a:ext cx="7696800" cy="639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 </a:t>
            </a:r>
            <a:r>
              <a:rPr b="1" lang="en-GB">
                <a:latin typeface="Times New Roman"/>
                <a:ea typeface="Times New Roman"/>
                <a:cs typeface="Times New Roman"/>
                <a:sym typeface="Times New Roman"/>
              </a:rPr>
              <a:t>Proposed Algorithms</a:t>
            </a:r>
            <a:endParaRPr b="1">
              <a:latin typeface="Times New Roman"/>
              <a:ea typeface="Times New Roman"/>
              <a:cs typeface="Times New Roman"/>
              <a:sym typeface="Times New Roman"/>
            </a:endParaRPr>
          </a:p>
        </p:txBody>
      </p:sp>
      <p:sp>
        <p:nvSpPr>
          <p:cNvPr id="190" name="Google Shape;190;p22"/>
          <p:cNvSpPr txBox="1"/>
          <p:nvPr>
            <p:ph idx="1" type="body"/>
          </p:nvPr>
        </p:nvSpPr>
        <p:spPr>
          <a:xfrm>
            <a:off x="975725" y="1345775"/>
            <a:ext cx="7856700" cy="3434400"/>
          </a:xfrm>
          <a:prstGeom prst="rect">
            <a:avLst/>
          </a:prstGeom>
          <a:noFill/>
          <a:ln>
            <a:noFill/>
          </a:ln>
        </p:spPr>
        <p:txBody>
          <a:bodyPr anchorCtr="0" anchor="t" bIns="91425" lIns="91425" spcFirstLastPara="1" rIns="91425" wrap="square" tIns="91425">
            <a:noAutofit/>
          </a:bodyPr>
          <a:lstStyle/>
          <a:p>
            <a:pPr indent="-342900" lvl="0" marL="457200" rtl="0" algn="just">
              <a:lnSpc>
                <a:spcPct val="150000"/>
              </a:lnSpc>
              <a:spcBef>
                <a:spcPts val="1200"/>
              </a:spcBef>
              <a:spcAft>
                <a:spcPts val="0"/>
              </a:spcAft>
              <a:buSzPts val="1800"/>
              <a:buFont typeface="Times New Roman"/>
              <a:buChar char="●"/>
            </a:pPr>
            <a:r>
              <a:rPr lang="en-GB" sz="1800">
                <a:latin typeface="Times New Roman"/>
                <a:ea typeface="Times New Roman"/>
                <a:cs typeface="Times New Roman"/>
                <a:sym typeface="Times New Roman"/>
              </a:rPr>
              <a:t>We used a different approach for face recognition which considers both shape and texture information to represent the face images ie.,  Local Binary  Patterns(LBPs).    </a:t>
            </a:r>
            <a:endParaRPr sz="1800">
              <a:latin typeface="Times New Roman"/>
              <a:ea typeface="Times New Roman"/>
              <a:cs typeface="Times New Roman"/>
              <a:sym typeface="Times New Roman"/>
            </a:endParaRPr>
          </a:p>
          <a:p>
            <a:pPr indent="-342900" lvl="0" marL="457200" rtl="0" algn="just">
              <a:lnSpc>
                <a:spcPct val="150000"/>
              </a:lnSpc>
              <a:spcBef>
                <a:spcPts val="1200"/>
              </a:spcBef>
              <a:spcAft>
                <a:spcPts val="0"/>
              </a:spcAft>
              <a:buSzPts val="1800"/>
              <a:buFont typeface="Times New Roman"/>
              <a:buChar char="●"/>
            </a:pPr>
            <a:r>
              <a:rPr lang="en-GB" sz="1800">
                <a:latin typeface="Times New Roman"/>
                <a:ea typeface="Times New Roman"/>
                <a:cs typeface="Times New Roman"/>
                <a:sym typeface="Times New Roman"/>
              </a:rPr>
              <a:t>  The face image is first divided into small regions from which the LBP features are extracted  and concatenated into a single feature histogram efficiently representing the face image.</a:t>
            </a:r>
            <a:endParaRPr sz="1800">
              <a:latin typeface="Times New Roman"/>
              <a:ea typeface="Times New Roman"/>
              <a:cs typeface="Times New Roman"/>
              <a:sym typeface="Times New Roman"/>
            </a:endParaRPr>
          </a:p>
          <a:p>
            <a:pPr indent="0" lvl="0" marL="0" rtl="0" algn="l">
              <a:lnSpc>
                <a:spcPct val="150000"/>
              </a:lnSpc>
              <a:spcBef>
                <a:spcPts val="1200"/>
              </a:spcBef>
              <a:spcAft>
                <a:spcPts val="0"/>
              </a:spcAft>
              <a:buClr>
                <a:schemeClr val="dk1"/>
              </a:buClr>
              <a:buSzPts val="1100"/>
              <a:buFont typeface="Arial"/>
              <a:buNone/>
            </a:pPr>
            <a:r>
              <a:t/>
            </a:r>
            <a:endParaRPr sz="1800">
              <a:latin typeface="Times New Roman"/>
              <a:ea typeface="Times New Roman"/>
              <a:cs typeface="Times New Roman"/>
              <a:sym typeface="Times New Roman"/>
            </a:endParaRPr>
          </a:p>
          <a:p>
            <a:pPr indent="0" lvl="0" marL="0" rtl="0" algn="l">
              <a:lnSpc>
                <a:spcPct val="115000"/>
              </a:lnSpc>
              <a:spcBef>
                <a:spcPts val="1200"/>
              </a:spcBef>
              <a:spcAft>
                <a:spcPts val="1600"/>
              </a:spcAft>
              <a:buSzPts val="1300"/>
              <a:buNone/>
            </a:pPr>
            <a:r>
              <a:rPr lang="en-GB"/>
              <a:t>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3"/>
          <p:cNvSpPr txBox="1"/>
          <p:nvPr>
            <p:ph idx="1" type="body"/>
          </p:nvPr>
        </p:nvSpPr>
        <p:spPr>
          <a:xfrm>
            <a:off x="594350" y="753450"/>
            <a:ext cx="7741800" cy="4141200"/>
          </a:xfrm>
          <a:prstGeom prst="rect">
            <a:avLst/>
          </a:prstGeom>
          <a:noFill/>
          <a:ln>
            <a:noFill/>
          </a:ln>
        </p:spPr>
        <p:txBody>
          <a:bodyPr anchorCtr="0" anchor="t" bIns="91425" lIns="91425" spcFirstLastPara="1" rIns="91425" wrap="square" tIns="91425">
            <a:noAutofit/>
          </a:bodyPr>
          <a:lstStyle/>
          <a:p>
            <a:pPr indent="0" lvl="0" marL="0" rtl="0" algn="just">
              <a:lnSpc>
                <a:spcPct val="148000"/>
              </a:lnSpc>
              <a:spcBef>
                <a:spcPts val="1200"/>
              </a:spcBef>
              <a:spcAft>
                <a:spcPts val="0"/>
              </a:spcAft>
              <a:buSzPts val="1300"/>
              <a:buNone/>
            </a:pPr>
            <a:r>
              <a:t/>
            </a:r>
            <a:endParaRPr sz="1600"/>
          </a:p>
          <a:p>
            <a:pPr indent="0" lvl="0" marL="0" rtl="0" algn="just">
              <a:lnSpc>
                <a:spcPct val="150000"/>
              </a:lnSpc>
              <a:spcBef>
                <a:spcPts val="1200"/>
              </a:spcBef>
              <a:spcAft>
                <a:spcPts val="0"/>
              </a:spcAft>
              <a:buSzPts val="1300"/>
              <a:buNone/>
            </a:pPr>
            <a:r>
              <a:rPr lang="en-GB" sz="1800">
                <a:solidFill>
                  <a:schemeClr val="lt1"/>
                </a:solidFill>
                <a:latin typeface="Times New Roman"/>
                <a:ea typeface="Times New Roman"/>
                <a:cs typeface="Times New Roman"/>
                <a:sym typeface="Times New Roman"/>
              </a:rPr>
              <a:t>The textures of the facial regions are locally encoded by the LBP patterns while the whole shape of the face is recovered by the construction of the face feature histogram. </a:t>
            </a:r>
            <a:endParaRPr sz="1800">
              <a:solidFill>
                <a:schemeClr val="lt1"/>
              </a:solidFill>
              <a:latin typeface="Times New Roman"/>
              <a:ea typeface="Times New Roman"/>
              <a:cs typeface="Times New Roman"/>
              <a:sym typeface="Times New Roman"/>
            </a:endParaRPr>
          </a:p>
          <a:p>
            <a:pPr indent="0" lvl="0" marL="0" rtl="0" algn="just">
              <a:lnSpc>
                <a:spcPct val="150000"/>
              </a:lnSpc>
              <a:spcBef>
                <a:spcPts val="1200"/>
              </a:spcBef>
              <a:spcAft>
                <a:spcPts val="0"/>
              </a:spcAft>
              <a:buSzPts val="1300"/>
              <a:buNone/>
            </a:pPr>
            <a:r>
              <a:rPr lang="en-GB" sz="1800">
                <a:solidFill>
                  <a:schemeClr val="lt1"/>
                </a:solidFill>
                <a:latin typeface="Times New Roman"/>
                <a:ea typeface="Times New Roman"/>
                <a:cs typeface="Times New Roman"/>
                <a:sym typeface="Times New Roman"/>
              </a:rPr>
              <a:t>The idea behind using the LBP features is that the face images can be seen as composition of micro-patterns which are invariant with respect to monotonic grey scale transformations. </a:t>
            </a:r>
            <a:endParaRPr sz="1800">
              <a:solidFill>
                <a:schemeClr val="lt1"/>
              </a:solidFill>
              <a:latin typeface="Times New Roman"/>
              <a:ea typeface="Times New Roman"/>
              <a:cs typeface="Times New Roman"/>
              <a:sym typeface="Times New Roman"/>
            </a:endParaRPr>
          </a:p>
          <a:p>
            <a:pPr indent="0" lvl="0" marL="0" rtl="0" algn="just">
              <a:lnSpc>
                <a:spcPct val="150000"/>
              </a:lnSpc>
              <a:spcBef>
                <a:spcPts val="1200"/>
              </a:spcBef>
              <a:spcAft>
                <a:spcPts val="0"/>
              </a:spcAft>
              <a:buSzPts val="1300"/>
              <a:buNone/>
            </a:pPr>
            <a:r>
              <a:rPr lang="en-GB" sz="1800">
                <a:solidFill>
                  <a:schemeClr val="lt1"/>
                </a:solidFill>
                <a:latin typeface="Times New Roman"/>
                <a:ea typeface="Times New Roman"/>
                <a:cs typeface="Times New Roman"/>
                <a:sym typeface="Times New Roman"/>
              </a:rPr>
              <a:t>Combining these micro-patterns,a global description of the Face image is obtained.</a:t>
            </a:r>
            <a:endParaRPr sz="1800">
              <a:solidFill>
                <a:schemeClr val="lt1"/>
              </a:solidFill>
              <a:latin typeface="Times New Roman"/>
              <a:ea typeface="Times New Roman"/>
              <a:cs typeface="Times New Roman"/>
              <a:sym typeface="Times New Roman"/>
            </a:endParaRPr>
          </a:p>
          <a:p>
            <a:pPr indent="0" lvl="0" marL="146050" rtl="0" algn="l">
              <a:lnSpc>
                <a:spcPct val="115000"/>
              </a:lnSpc>
              <a:spcBef>
                <a:spcPts val="0"/>
              </a:spcBef>
              <a:spcAft>
                <a:spcPts val="0"/>
              </a:spcAft>
              <a:buSzPts val="1300"/>
              <a:buNone/>
            </a:pPr>
            <a:r>
              <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4"/>
          <p:cNvSpPr txBox="1"/>
          <p:nvPr/>
        </p:nvSpPr>
        <p:spPr>
          <a:xfrm>
            <a:off x="308875" y="4337725"/>
            <a:ext cx="8173800" cy="48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lang="en-GB" sz="2400">
                <a:solidFill>
                  <a:srgbClr val="FFFFFF"/>
                </a:solidFill>
              </a:rPr>
              <a:t>                                   </a:t>
            </a:r>
            <a:r>
              <a:rPr b="0" i="0" lang="en-GB" sz="2400" u="none" cap="none" strike="noStrike">
                <a:solidFill>
                  <a:srgbClr val="FFFFFF"/>
                </a:solidFill>
                <a:latin typeface="Arial"/>
                <a:ea typeface="Arial"/>
                <a:cs typeface="Arial"/>
                <a:sym typeface="Arial"/>
              </a:rPr>
              <a:t>Figure 1.</a:t>
            </a:r>
            <a:r>
              <a:rPr lang="en-GB" sz="2400">
                <a:solidFill>
                  <a:srgbClr val="FFFFFF"/>
                </a:solidFill>
              </a:rPr>
              <a:t>1</a:t>
            </a:r>
            <a:endParaRPr b="0" i="0" sz="2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1" name="Google Shape;201;p24"/>
          <p:cNvPicPr preferRelativeResize="0"/>
          <p:nvPr/>
        </p:nvPicPr>
        <p:blipFill rotWithShape="1">
          <a:blip r:embed="rId3">
            <a:alphaModFix/>
          </a:blip>
          <a:srcRect b="0" l="0" r="0" t="0"/>
          <a:stretch/>
        </p:blipFill>
        <p:spPr>
          <a:xfrm>
            <a:off x="308875" y="0"/>
            <a:ext cx="8279800" cy="4327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5"/>
          <p:cNvSpPr txBox="1"/>
          <p:nvPr>
            <p:ph idx="1" type="body"/>
          </p:nvPr>
        </p:nvSpPr>
        <p:spPr>
          <a:xfrm>
            <a:off x="819150" y="462099"/>
            <a:ext cx="7505700" cy="4610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2400"/>
              <a:t> </a:t>
            </a:r>
            <a:endParaRPr sz="2400"/>
          </a:p>
          <a:p>
            <a:pPr indent="0" lvl="0" marL="0" rtl="0" algn="l">
              <a:lnSpc>
                <a:spcPct val="100000"/>
              </a:lnSpc>
              <a:spcBef>
                <a:spcPts val="0"/>
              </a:spcBef>
              <a:spcAft>
                <a:spcPts val="0"/>
              </a:spcAft>
              <a:buNone/>
            </a:pPr>
            <a:r>
              <a:t/>
            </a:r>
            <a:endParaRPr sz="2400"/>
          </a:p>
          <a:p>
            <a:pPr indent="0" lvl="0" marL="0" rtl="0" algn="l">
              <a:lnSpc>
                <a:spcPct val="100000"/>
              </a:lnSpc>
              <a:spcBef>
                <a:spcPts val="0"/>
              </a:spcBef>
              <a:spcAft>
                <a:spcPts val="0"/>
              </a:spcAft>
              <a:buNone/>
            </a:pPr>
            <a:r>
              <a:rPr lang="en-GB" sz="1800"/>
              <a:t> </a:t>
            </a:r>
            <a:r>
              <a:rPr b="1" lang="en-GB" sz="2400">
                <a:latin typeface="Times New Roman"/>
                <a:ea typeface="Times New Roman"/>
                <a:cs typeface="Times New Roman"/>
                <a:sym typeface="Times New Roman"/>
              </a:rPr>
              <a:t>Feature Extraction</a:t>
            </a:r>
            <a:r>
              <a:rPr b="1" lang="en-GB" sz="18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p>
            <a:pPr indent="0" lvl="0" marL="0" rtl="0" algn="l">
              <a:lnSpc>
                <a:spcPct val="150000"/>
              </a:lnSpc>
              <a:spcBef>
                <a:spcPts val="1200"/>
              </a:spcBef>
              <a:spcAft>
                <a:spcPts val="0"/>
              </a:spcAft>
              <a:buNone/>
            </a:pPr>
            <a:r>
              <a:rPr lang="en-GB" sz="1800">
                <a:latin typeface="Times New Roman"/>
                <a:ea typeface="Times New Roman"/>
                <a:cs typeface="Times New Roman"/>
                <a:sym typeface="Times New Roman"/>
              </a:rPr>
              <a:t>The most useful and unique features (properties like eyes,eyebrows,nose,mouth,etc,.) of the face image are extracted.</a:t>
            </a:r>
            <a:endParaRPr sz="1800">
              <a:latin typeface="Times New Roman"/>
              <a:ea typeface="Times New Roman"/>
              <a:cs typeface="Times New Roman"/>
              <a:sym typeface="Times New Roman"/>
            </a:endParaRPr>
          </a:p>
          <a:p>
            <a:pPr indent="0" lvl="0" marL="82550" rtl="0" algn="l">
              <a:lnSpc>
                <a:spcPct val="150000"/>
              </a:lnSpc>
              <a:spcBef>
                <a:spcPts val="1200"/>
              </a:spcBef>
              <a:spcAft>
                <a:spcPts val="0"/>
              </a:spcAft>
              <a:buSzPts val="2300"/>
              <a:buNone/>
            </a:pPr>
            <a:r>
              <a:rPr b="1" lang="en-GB" sz="2400">
                <a:latin typeface="Times New Roman"/>
                <a:ea typeface="Times New Roman"/>
                <a:cs typeface="Times New Roman"/>
                <a:sym typeface="Times New Roman"/>
              </a:rPr>
              <a:t>Cla</a:t>
            </a:r>
            <a:r>
              <a:rPr b="1" lang="en-GB" sz="2400">
                <a:latin typeface="Times New Roman"/>
                <a:ea typeface="Times New Roman"/>
                <a:cs typeface="Times New Roman"/>
                <a:sym typeface="Times New Roman"/>
              </a:rPr>
              <a:t>ssification :</a:t>
            </a:r>
            <a:endParaRPr b="1" sz="2400">
              <a:latin typeface="Times New Roman"/>
              <a:ea typeface="Times New Roman"/>
              <a:cs typeface="Times New Roman"/>
              <a:sym typeface="Times New Roman"/>
            </a:endParaRPr>
          </a:p>
          <a:p>
            <a:pPr indent="0" lvl="0" marL="0" rtl="0" algn="just">
              <a:lnSpc>
                <a:spcPct val="150000"/>
              </a:lnSpc>
              <a:spcBef>
                <a:spcPts val="1200"/>
              </a:spcBef>
              <a:spcAft>
                <a:spcPts val="0"/>
              </a:spcAft>
              <a:buNone/>
            </a:pPr>
            <a:r>
              <a:rPr lang="en-GB" sz="1800">
                <a:latin typeface="Times New Roman"/>
                <a:ea typeface="Times New Roman"/>
                <a:cs typeface="Times New Roman"/>
                <a:sym typeface="Times New Roman"/>
              </a:rPr>
              <a:t>The output of the classification part is to identity a face image from the database with the highest matching score,thus with the smallest differences compared to the input face image.</a:t>
            </a:r>
            <a:endParaRPr sz="1800">
              <a:latin typeface="Times New Roman"/>
              <a:ea typeface="Times New Roman"/>
              <a:cs typeface="Times New Roman"/>
              <a:sym typeface="Times New Roman"/>
            </a:endParaRPr>
          </a:p>
          <a:p>
            <a:pPr indent="0" lvl="0" marL="0" rtl="0" algn="l">
              <a:lnSpc>
                <a:spcPct val="150000"/>
              </a:lnSpc>
              <a:spcBef>
                <a:spcPts val="1200"/>
              </a:spcBef>
              <a:spcAft>
                <a:spcPts val="1600"/>
              </a:spcAft>
              <a:buSzPts val="1300"/>
              <a:buNone/>
            </a:pPr>
            <a:r>
              <a:t/>
            </a:r>
            <a:endParaRPr sz="18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6"/>
          <p:cNvSpPr txBox="1"/>
          <p:nvPr>
            <p:ph type="title"/>
          </p:nvPr>
        </p:nvSpPr>
        <p:spPr>
          <a:xfrm>
            <a:off x="1014725" y="531125"/>
            <a:ext cx="7310100" cy="461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latin typeface="Times New Roman"/>
                <a:ea typeface="Times New Roman"/>
                <a:cs typeface="Times New Roman"/>
                <a:sym typeface="Times New Roman"/>
              </a:rPr>
              <a:t>Local Binary Pattern LBP</a:t>
            </a:r>
            <a:endParaRPr b="1">
              <a:latin typeface="Times New Roman"/>
              <a:ea typeface="Times New Roman"/>
              <a:cs typeface="Times New Roman"/>
              <a:sym typeface="Times New Roman"/>
            </a:endParaRPr>
          </a:p>
        </p:txBody>
      </p:sp>
      <p:sp>
        <p:nvSpPr>
          <p:cNvPr id="212" name="Google Shape;212;p26"/>
          <p:cNvSpPr txBox="1"/>
          <p:nvPr>
            <p:ph idx="1" type="body"/>
          </p:nvPr>
        </p:nvSpPr>
        <p:spPr>
          <a:xfrm>
            <a:off x="1014730" y="796925"/>
            <a:ext cx="7310120" cy="432562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GB" sz="1500"/>
              <a:t>             </a:t>
            </a:r>
            <a:endParaRPr b="1" sz="1500"/>
          </a:p>
          <a:p>
            <a:pPr indent="-304800" lvl="0" marL="457200" rtl="0" algn="just">
              <a:lnSpc>
                <a:spcPct val="150000"/>
              </a:lnSpc>
              <a:spcBef>
                <a:spcPts val="0"/>
              </a:spcBef>
              <a:spcAft>
                <a:spcPts val="0"/>
              </a:spcAft>
              <a:buSzPts val="1200"/>
              <a:buFont typeface="Times New Roman"/>
              <a:buChar char="●"/>
            </a:pPr>
            <a:r>
              <a:rPr lang="en-GB" sz="1800">
                <a:solidFill>
                  <a:schemeClr val="lt1"/>
                </a:solidFill>
                <a:latin typeface="Times New Roman"/>
                <a:ea typeface="Times New Roman"/>
                <a:cs typeface="Times New Roman"/>
                <a:sym typeface="Times New Roman"/>
              </a:rPr>
              <a:t>Take a 3x3 window and move it one image, at each move (each local part of an image), compare the pixel at the center with its neighbor pixels.</a:t>
            </a:r>
            <a:endParaRPr sz="1800">
              <a:solidFill>
                <a:schemeClr val="lt1"/>
              </a:solidFill>
              <a:latin typeface="Times New Roman"/>
              <a:ea typeface="Times New Roman"/>
              <a:cs typeface="Times New Roman"/>
              <a:sym typeface="Times New Roman"/>
            </a:endParaRPr>
          </a:p>
          <a:p>
            <a:pPr indent="-228600" lvl="0" marL="457200" rtl="0" algn="just">
              <a:lnSpc>
                <a:spcPct val="150000"/>
              </a:lnSpc>
              <a:spcBef>
                <a:spcPts val="0"/>
              </a:spcBef>
              <a:spcAft>
                <a:spcPts val="0"/>
              </a:spcAft>
              <a:buSzPts val="1300"/>
              <a:buNone/>
            </a:pPr>
            <a:r>
              <a:t/>
            </a:r>
            <a:endParaRPr sz="1800">
              <a:solidFill>
                <a:schemeClr val="lt1"/>
              </a:solidFill>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Char char="●"/>
            </a:pPr>
            <a:r>
              <a:rPr lang="en-GB" sz="1800">
                <a:solidFill>
                  <a:schemeClr val="lt1"/>
                </a:solidFill>
                <a:latin typeface="Times New Roman"/>
                <a:ea typeface="Times New Roman"/>
                <a:cs typeface="Times New Roman"/>
                <a:sym typeface="Times New Roman"/>
              </a:rPr>
              <a:t>The neighbors with intensity value greater than or equal to center pixel are denoted by 1 and others by 0. </a:t>
            </a:r>
            <a:endParaRPr sz="1800">
              <a:solidFill>
                <a:schemeClr val="lt1"/>
              </a:solidFill>
              <a:latin typeface="Times New Roman"/>
              <a:ea typeface="Times New Roman"/>
              <a:cs typeface="Times New Roman"/>
              <a:sym typeface="Times New Roman"/>
            </a:endParaRPr>
          </a:p>
          <a:p>
            <a:pPr indent="0" lvl="0" marL="146050" rtl="0" algn="just">
              <a:lnSpc>
                <a:spcPct val="150000"/>
              </a:lnSpc>
              <a:spcBef>
                <a:spcPts val="0"/>
              </a:spcBef>
              <a:spcAft>
                <a:spcPts val="0"/>
              </a:spcAft>
              <a:buSzPts val="1300"/>
              <a:buNone/>
            </a:pPr>
            <a:r>
              <a:t/>
            </a:r>
            <a:endParaRPr sz="1800">
              <a:solidFill>
                <a:schemeClr val="lt1"/>
              </a:solidFill>
              <a:latin typeface="Times New Roman"/>
              <a:ea typeface="Times New Roman"/>
              <a:cs typeface="Times New Roman"/>
              <a:sym typeface="Times New Roman"/>
            </a:endParaRPr>
          </a:p>
          <a:p>
            <a:pPr indent="-304800" lvl="0" marL="457200" rtl="0" algn="just">
              <a:lnSpc>
                <a:spcPct val="150000"/>
              </a:lnSpc>
              <a:spcBef>
                <a:spcPts val="0"/>
              </a:spcBef>
              <a:spcAft>
                <a:spcPts val="0"/>
              </a:spcAft>
              <a:buSzPts val="1200"/>
              <a:buFont typeface="Times New Roman"/>
              <a:buChar char="●"/>
            </a:pPr>
            <a:r>
              <a:rPr lang="en-GB" sz="1800">
                <a:solidFill>
                  <a:schemeClr val="lt1"/>
                </a:solidFill>
                <a:latin typeface="Times New Roman"/>
                <a:ea typeface="Times New Roman"/>
                <a:cs typeface="Times New Roman"/>
                <a:sym typeface="Times New Roman"/>
              </a:rPr>
              <a:t>Then you read these 0/1  values under 3x3 window in a clockwise order and you will have a  binary pattern like 11100011 and this pattern is local to a specific area of the image</a:t>
            </a:r>
            <a:endParaRPr sz="1800">
              <a:solidFill>
                <a:schemeClr val="lt1"/>
              </a:solidFill>
              <a:latin typeface="Times New Roman"/>
              <a:ea typeface="Times New Roman"/>
              <a:cs typeface="Times New Roman"/>
              <a:sym typeface="Times New Roman"/>
            </a:endParaRPr>
          </a:p>
          <a:p>
            <a:pPr indent="0" lvl="0" marL="0" rtl="0" algn="l">
              <a:lnSpc>
                <a:spcPct val="115000"/>
              </a:lnSpc>
              <a:spcBef>
                <a:spcPts val="1200"/>
              </a:spcBef>
              <a:spcAft>
                <a:spcPts val="1600"/>
              </a:spcAft>
              <a:buSzPts val="1300"/>
              <a:buNone/>
            </a:pPr>
            <a:r>
              <a:t/>
            </a:r>
            <a:endParaRPr sz="19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7"/>
          <p:cNvSpPr txBox="1"/>
          <p:nvPr>
            <p:ph type="title"/>
          </p:nvPr>
        </p:nvSpPr>
        <p:spPr>
          <a:xfrm>
            <a:off x="1297305" y="393700"/>
            <a:ext cx="7038975" cy="60515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cont..</a:t>
            </a:r>
            <a:endParaRPr/>
          </a:p>
        </p:txBody>
      </p:sp>
      <p:sp>
        <p:nvSpPr>
          <p:cNvPr id="218" name="Google Shape;218;p27"/>
          <p:cNvSpPr txBox="1"/>
          <p:nvPr>
            <p:ph idx="1" type="body"/>
          </p:nvPr>
        </p:nvSpPr>
        <p:spPr>
          <a:xfrm>
            <a:off x="345440" y="1326515"/>
            <a:ext cx="8368665" cy="361315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Font typeface="Arial"/>
              <a:buNone/>
            </a:pPr>
            <a:r>
              <a:t/>
            </a:r>
            <a:endParaRPr sz="1600">
              <a:solidFill>
                <a:schemeClr val="lt1"/>
              </a:solidFill>
            </a:endParaRPr>
          </a:p>
          <a:p>
            <a:pPr indent="-323850" lvl="0" marL="457200" rtl="0" algn="just">
              <a:lnSpc>
                <a:spcPct val="115000"/>
              </a:lnSpc>
              <a:spcBef>
                <a:spcPts val="0"/>
              </a:spcBef>
              <a:spcAft>
                <a:spcPts val="0"/>
              </a:spcAft>
              <a:buSzPts val="1500"/>
              <a:buFont typeface="Times New Roman"/>
              <a:buChar char="●"/>
            </a:pPr>
            <a:r>
              <a:rPr lang="en-GB" sz="1800">
                <a:solidFill>
                  <a:schemeClr val="lt1"/>
                </a:solidFill>
                <a:latin typeface="Times New Roman"/>
                <a:ea typeface="Times New Roman"/>
                <a:cs typeface="Times New Roman"/>
                <a:sym typeface="Times New Roman"/>
              </a:rPr>
              <a:t>You do this on whole image and you will have a list of local binary patterns.</a:t>
            </a:r>
            <a:endParaRPr sz="1800">
              <a:solidFill>
                <a:schemeClr val="lt1"/>
              </a:solidFill>
              <a:latin typeface="Times New Roman"/>
              <a:ea typeface="Times New Roman"/>
              <a:cs typeface="Times New Roman"/>
              <a:sym typeface="Times New Roman"/>
            </a:endParaRPr>
          </a:p>
          <a:p>
            <a:pPr indent="0" lvl="0" marL="146050" rtl="0" algn="just">
              <a:lnSpc>
                <a:spcPct val="115000"/>
              </a:lnSpc>
              <a:spcBef>
                <a:spcPts val="0"/>
              </a:spcBef>
              <a:spcAft>
                <a:spcPts val="0"/>
              </a:spcAft>
              <a:buSzPts val="1300"/>
              <a:buNone/>
            </a:pPr>
            <a:r>
              <a:t/>
            </a:r>
            <a:endParaRPr sz="1800">
              <a:solidFill>
                <a:schemeClr val="lt1"/>
              </a:solidFill>
              <a:latin typeface="Times New Roman"/>
              <a:ea typeface="Times New Roman"/>
              <a:cs typeface="Times New Roman"/>
              <a:sym typeface="Times New Roman"/>
            </a:endParaRPr>
          </a:p>
          <a:p>
            <a:pPr indent="-323850" lvl="0" marL="457200" rtl="0" algn="just">
              <a:lnSpc>
                <a:spcPct val="115000"/>
              </a:lnSpc>
              <a:spcBef>
                <a:spcPts val="0"/>
              </a:spcBef>
              <a:spcAft>
                <a:spcPts val="0"/>
              </a:spcAft>
              <a:buSzPts val="1500"/>
              <a:buFont typeface="Times New Roman"/>
              <a:buChar char="●"/>
            </a:pPr>
            <a:r>
              <a:rPr lang="en-GB" sz="1800">
                <a:solidFill>
                  <a:schemeClr val="lt1"/>
                </a:solidFill>
                <a:latin typeface="Times New Roman"/>
                <a:ea typeface="Times New Roman"/>
                <a:cs typeface="Times New Roman"/>
                <a:sym typeface="Times New Roman"/>
              </a:rPr>
              <a:t>You convert each binary pattern into a decimal number using binary to decimal conversion  and then you make a histogram of all of those decimal values. </a:t>
            </a:r>
            <a:endParaRPr sz="1800">
              <a:solidFill>
                <a:schemeClr val="lt1"/>
              </a:solidFill>
              <a:latin typeface="Times New Roman"/>
              <a:ea typeface="Times New Roman"/>
              <a:cs typeface="Times New Roman"/>
              <a:sym typeface="Times New Roman"/>
            </a:endParaRPr>
          </a:p>
          <a:p>
            <a:pPr indent="-228600" lvl="0" marL="457200" rtl="0" algn="just">
              <a:lnSpc>
                <a:spcPct val="115000"/>
              </a:lnSpc>
              <a:spcBef>
                <a:spcPts val="0"/>
              </a:spcBef>
              <a:spcAft>
                <a:spcPts val="0"/>
              </a:spcAft>
              <a:buSzPts val="1300"/>
              <a:buNone/>
            </a:pPr>
            <a:r>
              <a:t/>
            </a:r>
            <a:endParaRPr sz="1800">
              <a:solidFill>
                <a:schemeClr val="lt1"/>
              </a:solidFill>
              <a:latin typeface="Times New Roman"/>
              <a:ea typeface="Times New Roman"/>
              <a:cs typeface="Times New Roman"/>
              <a:sym typeface="Times New Roman"/>
            </a:endParaRPr>
          </a:p>
          <a:p>
            <a:pPr indent="-323850" lvl="0" marL="457200" rtl="0" algn="just">
              <a:lnSpc>
                <a:spcPct val="115000"/>
              </a:lnSpc>
              <a:spcBef>
                <a:spcPts val="0"/>
              </a:spcBef>
              <a:spcAft>
                <a:spcPts val="0"/>
              </a:spcAft>
              <a:buSzPts val="1500"/>
              <a:buFont typeface="Times New Roman"/>
              <a:buChar char="●"/>
            </a:pPr>
            <a:r>
              <a:rPr lang="en-GB" sz="1800">
                <a:solidFill>
                  <a:schemeClr val="lt1"/>
                </a:solidFill>
                <a:latin typeface="Times New Roman"/>
                <a:ea typeface="Times New Roman"/>
                <a:cs typeface="Times New Roman"/>
                <a:sym typeface="Times New Roman"/>
              </a:rPr>
              <a:t>So in the end you will have one histogram for each face image in the training data set. </a:t>
            </a:r>
            <a:endParaRPr sz="1800">
              <a:solidFill>
                <a:schemeClr val="lt1"/>
              </a:solidFill>
              <a:latin typeface="Times New Roman"/>
              <a:ea typeface="Times New Roman"/>
              <a:cs typeface="Times New Roman"/>
              <a:sym typeface="Times New Roman"/>
            </a:endParaRPr>
          </a:p>
          <a:p>
            <a:pPr indent="0" lvl="0" marL="146050" rtl="0" algn="just">
              <a:lnSpc>
                <a:spcPct val="115000"/>
              </a:lnSpc>
              <a:spcBef>
                <a:spcPts val="0"/>
              </a:spcBef>
              <a:spcAft>
                <a:spcPts val="0"/>
              </a:spcAft>
              <a:buSzPts val="1300"/>
              <a:buNone/>
            </a:pPr>
            <a:r>
              <a:t/>
            </a:r>
            <a:endParaRPr sz="1800">
              <a:solidFill>
                <a:schemeClr val="lt1"/>
              </a:solidFill>
              <a:latin typeface="Times New Roman"/>
              <a:ea typeface="Times New Roman"/>
              <a:cs typeface="Times New Roman"/>
              <a:sym typeface="Times New Roman"/>
            </a:endParaRPr>
          </a:p>
          <a:p>
            <a:pPr indent="-323850" lvl="0" marL="457200" rtl="0" algn="just">
              <a:lnSpc>
                <a:spcPct val="115000"/>
              </a:lnSpc>
              <a:spcBef>
                <a:spcPts val="0"/>
              </a:spcBef>
              <a:spcAft>
                <a:spcPts val="0"/>
              </a:spcAft>
              <a:buSzPts val="1500"/>
              <a:buFont typeface="Times New Roman"/>
              <a:buChar char="●"/>
            </a:pPr>
            <a:r>
              <a:rPr lang="en-GB" sz="1800">
                <a:solidFill>
                  <a:schemeClr val="lt1"/>
                </a:solidFill>
                <a:latin typeface="Times New Roman"/>
                <a:ea typeface="Times New Roman"/>
                <a:cs typeface="Times New Roman"/>
                <a:sym typeface="Times New Roman"/>
              </a:rPr>
              <a:t>That means if there were 100 images in training data set then LBPH will extract 100 histograms after training and store them for later recognition. </a:t>
            </a:r>
            <a:endParaRPr sz="1800">
              <a:solidFill>
                <a:schemeClr val="lt1"/>
              </a:solidFill>
              <a:latin typeface="Times New Roman"/>
              <a:ea typeface="Times New Roman"/>
              <a:cs typeface="Times New Roman"/>
              <a:sym typeface="Times New Roman"/>
            </a:endParaRPr>
          </a:p>
          <a:p>
            <a:pPr indent="-228600" lvl="0" marL="457200" rtl="0" algn="just">
              <a:lnSpc>
                <a:spcPct val="115000"/>
              </a:lnSpc>
              <a:spcBef>
                <a:spcPts val="0"/>
              </a:spcBef>
              <a:spcAft>
                <a:spcPts val="0"/>
              </a:spcAft>
              <a:buSzPts val="1300"/>
              <a:buNone/>
            </a:pPr>
            <a:r>
              <a:t/>
            </a:r>
            <a:endParaRPr sz="1800">
              <a:solidFill>
                <a:schemeClr val="lt1"/>
              </a:solidFill>
              <a:latin typeface="Times New Roman"/>
              <a:ea typeface="Times New Roman"/>
              <a:cs typeface="Times New Roman"/>
              <a:sym typeface="Times New Roman"/>
            </a:endParaRPr>
          </a:p>
          <a:p>
            <a:pPr indent="-323850" lvl="0" marL="457200" rtl="0" algn="just">
              <a:lnSpc>
                <a:spcPct val="115000"/>
              </a:lnSpc>
              <a:spcBef>
                <a:spcPts val="0"/>
              </a:spcBef>
              <a:spcAft>
                <a:spcPts val="0"/>
              </a:spcAft>
              <a:buSzPts val="1500"/>
              <a:buFont typeface="Times New Roman"/>
              <a:buChar char="●"/>
            </a:pPr>
            <a:r>
              <a:rPr lang="en-GB" sz="1800">
                <a:solidFill>
                  <a:schemeClr val="lt1"/>
                </a:solidFill>
                <a:latin typeface="Times New Roman"/>
                <a:ea typeface="Times New Roman"/>
                <a:cs typeface="Times New Roman"/>
                <a:sym typeface="Times New Roman"/>
              </a:rPr>
              <a:t>Remember, algorithm also keeps track of which histogram belongs to which person.</a:t>
            </a:r>
            <a:endParaRPr sz="1800">
              <a:solidFill>
                <a:schemeClr val="lt1"/>
              </a:solidFill>
              <a:latin typeface="Times New Roman"/>
              <a:ea typeface="Times New Roman"/>
              <a:cs typeface="Times New Roman"/>
              <a:sym typeface="Times New Roman"/>
            </a:endParaRPr>
          </a:p>
          <a:p>
            <a:pPr indent="-228600" lvl="0" marL="457200" rtl="0" algn="just">
              <a:lnSpc>
                <a:spcPct val="115000"/>
              </a:lnSpc>
              <a:spcBef>
                <a:spcPts val="0"/>
              </a:spcBef>
              <a:spcAft>
                <a:spcPts val="0"/>
              </a:spcAft>
              <a:buSzPts val="1300"/>
              <a:buNone/>
            </a:pPr>
            <a:r>
              <a:t/>
            </a:r>
            <a:endParaRPr sz="1600">
              <a:solidFill>
                <a:schemeClr val="lt1"/>
              </a:solidFill>
            </a:endParaRPr>
          </a:p>
          <a:p>
            <a:pPr indent="-228600" lvl="0" marL="457200" rtl="0" algn="just">
              <a:lnSpc>
                <a:spcPct val="115000"/>
              </a:lnSpc>
              <a:spcBef>
                <a:spcPts val="0"/>
              </a:spcBef>
              <a:spcAft>
                <a:spcPts val="0"/>
              </a:spcAft>
              <a:buSzPts val="1300"/>
              <a:buNone/>
            </a:pPr>
            <a:r>
              <a:t/>
            </a:r>
            <a:endParaRPr sz="1600"/>
          </a:p>
          <a:p>
            <a:pPr indent="-228600" lvl="0" marL="457200" rtl="0" algn="l">
              <a:lnSpc>
                <a:spcPct val="115000"/>
              </a:lnSpc>
              <a:spcBef>
                <a:spcPts val="0"/>
              </a:spcBef>
              <a:spcAft>
                <a:spcPts val="0"/>
              </a:spcAft>
              <a:buSzPts val="1300"/>
              <a:buNone/>
            </a:pPr>
            <a:r>
              <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8"/>
          <p:cNvSpPr txBox="1"/>
          <p:nvPr/>
        </p:nvSpPr>
        <p:spPr>
          <a:xfrm>
            <a:off x="538575" y="4577975"/>
            <a:ext cx="7971000" cy="40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Arial"/>
                <a:ea typeface="Arial"/>
                <a:cs typeface="Arial"/>
                <a:sym typeface="Arial"/>
              </a:rPr>
              <a:t>Figure 1.</a:t>
            </a:r>
            <a:r>
              <a:rPr lang="en-GB" sz="2400">
                <a:solidFill>
                  <a:srgbClr val="FFFFFF"/>
                </a:solidFill>
              </a:rPr>
              <a:t>2</a:t>
            </a:r>
            <a:r>
              <a:rPr b="0" i="0" lang="en-GB" sz="2400" u="none" cap="none" strike="noStrike">
                <a:solidFill>
                  <a:srgbClr val="FFFFFF"/>
                </a:solidFill>
                <a:latin typeface="Arial"/>
                <a:ea typeface="Arial"/>
                <a:cs typeface="Arial"/>
                <a:sym typeface="Arial"/>
              </a:rPr>
              <a:t>: A preprocessed image divided into 64 regions</a:t>
            </a:r>
            <a:endParaRPr b="0" i="0" sz="2400" u="none" cap="none" strike="noStrike">
              <a:solidFill>
                <a:srgbClr val="FFFFFF"/>
              </a:solidFill>
              <a:latin typeface="Arial"/>
              <a:ea typeface="Arial"/>
              <a:cs typeface="Arial"/>
              <a:sym typeface="Arial"/>
            </a:endParaRPr>
          </a:p>
        </p:txBody>
      </p:sp>
      <p:pic>
        <p:nvPicPr>
          <p:cNvPr id="224" name="Google Shape;224;p28"/>
          <p:cNvPicPr preferRelativeResize="0"/>
          <p:nvPr/>
        </p:nvPicPr>
        <p:blipFill>
          <a:blip r:embed="rId3">
            <a:alphaModFix/>
          </a:blip>
          <a:stretch>
            <a:fillRect/>
          </a:stretch>
        </p:blipFill>
        <p:spPr>
          <a:xfrm>
            <a:off x="209050" y="560250"/>
            <a:ext cx="2593225" cy="3903501"/>
          </a:xfrm>
          <a:prstGeom prst="rect">
            <a:avLst/>
          </a:prstGeom>
          <a:noFill/>
          <a:ln>
            <a:noFill/>
          </a:ln>
        </p:spPr>
      </p:pic>
      <p:pic>
        <p:nvPicPr>
          <p:cNvPr id="225" name="Google Shape;225;p28"/>
          <p:cNvPicPr preferRelativeResize="0"/>
          <p:nvPr/>
        </p:nvPicPr>
        <p:blipFill>
          <a:blip r:embed="rId4">
            <a:alphaModFix/>
          </a:blip>
          <a:stretch>
            <a:fillRect/>
          </a:stretch>
        </p:blipFill>
        <p:spPr>
          <a:xfrm>
            <a:off x="3025913" y="1178549"/>
            <a:ext cx="2835576" cy="2689400"/>
          </a:xfrm>
          <a:prstGeom prst="rect">
            <a:avLst/>
          </a:prstGeom>
          <a:noFill/>
          <a:ln>
            <a:noFill/>
          </a:ln>
        </p:spPr>
      </p:pic>
      <p:pic>
        <p:nvPicPr>
          <p:cNvPr id="226" name="Google Shape;226;p28"/>
          <p:cNvPicPr preferRelativeResize="0"/>
          <p:nvPr/>
        </p:nvPicPr>
        <p:blipFill>
          <a:blip r:embed="rId5">
            <a:alphaModFix/>
          </a:blip>
          <a:stretch>
            <a:fillRect/>
          </a:stretch>
        </p:blipFill>
        <p:spPr>
          <a:xfrm>
            <a:off x="6085125" y="1217200"/>
            <a:ext cx="2754075" cy="2612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pic>
        <p:nvPicPr>
          <p:cNvPr id="231" name="Google Shape;231;p29"/>
          <p:cNvPicPr preferRelativeResize="0"/>
          <p:nvPr/>
        </p:nvPicPr>
        <p:blipFill rotWithShape="1">
          <a:blip r:embed="rId3">
            <a:alphaModFix/>
          </a:blip>
          <a:srcRect b="0" l="0" r="0" t="0"/>
          <a:stretch/>
        </p:blipFill>
        <p:spPr>
          <a:xfrm>
            <a:off x="714950" y="260100"/>
            <a:ext cx="7613076" cy="4111725"/>
          </a:xfrm>
          <a:prstGeom prst="rect">
            <a:avLst/>
          </a:prstGeom>
          <a:noFill/>
          <a:ln>
            <a:noFill/>
          </a:ln>
        </p:spPr>
      </p:pic>
      <p:sp>
        <p:nvSpPr>
          <p:cNvPr id="232" name="Google Shape;232;p29"/>
          <p:cNvSpPr txBox="1"/>
          <p:nvPr/>
        </p:nvSpPr>
        <p:spPr>
          <a:xfrm>
            <a:off x="2903300" y="4560850"/>
            <a:ext cx="3236400" cy="46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rgbClr val="FFFFFF"/>
                </a:solidFill>
                <a:latin typeface="Arial"/>
                <a:ea typeface="Arial"/>
                <a:cs typeface="Arial"/>
                <a:sym typeface="Arial"/>
              </a:rPr>
              <a:t>Figure 1.</a:t>
            </a:r>
            <a:r>
              <a:rPr lang="en-GB" sz="1800">
                <a:solidFill>
                  <a:srgbClr val="FFFFFF"/>
                </a:solidFill>
              </a:rPr>
              <a:t>3</a:t>
            </a:r>
            <a:endParaRPr b="0" i="0" sz="1800" u="none" cap="none" strike="noStrike">
              <a:solidFill>
                <a:srgbClr val="FFFFFF"/>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0"/>
          <p:cNvSpPr txBox="1"/>
          <p:nvPr>
            <p:ph idx="1" type="body"/>
          </p:nvPr>
        </p:nvSpPr>
        <p:spPr>
          <a:xfrm>
            <a:off x="885600" y="653375"/>
            <a:ext cx="7038900" cy="4028100"/>
          </a:xfrm>
          <a:prstGeom prst="rect">
            <a:avLst/>
          </a:prstGeom>
          <a:solidFill>
            <a:schemeClr val="dk1"/>
          </a:solidFill>
        </p:spPr>
        <p:txBody>
          <a:bodyPr anchorCtr="0" anchor="t" bIns="91425" lIns="91425" spcFirstLastPara="1" rIns="91425" wrap="square" tIns="91425">
            <a:noAutofit/>
          </a:bodyPr>
          <a:lstStyle/>
          <a:p>
            <a:pPr indent="0" lvl="0" marL="0" rtl="0" algn="l">
              <a:spcBef>
                <a:spcPts val="0"/>
              </a:spcBef>
              <a:spcAft>
                <a:spcPts val="0"/>
              </a:spcAft>
              <a:buNone/>
            </a:pPr>
            <a:r>
              <a:rPr b="1" lang="en-GB" sz="1400" u="sng"/>
              <a:t>How LBP values are Calculated:</a:t>
            </a:r>
            <a:endParaRPr b="1" sz="1400" u="sng"/>
          </a:p>
          <a:p>
            <a:pPr indent="0" lvl="0" marL="1828800" rtl="0" algn="l">
              <a:spcBef>
                <a:spcPts val="0"/>
              </a:spcBef>
              <a:spcAft>
                <a:spcPts val="0"/>
              </a:spcAft>
              <a:buNone/>
            </a:pPr>
            <a:r>
              <a:rPr lang="en-GB"/>
              <a:t>	     </a:t>
            </a:r>
            <a:r>
              <a:rPr lang="en-GB" sz="800"/>
              <a:t>P=1</a:t>
            </a:r>
            <a:endParaRPr sz="800"/>
          </a:p>
          <a:p>
            <a:pPr indent="0" lvl="0" marL="1828800" rtl="0" algn="l">
              <a:spcBef>
                <a:spcPts val="0"/>
              </a:spcBef>
              <a:spcAft>
                <a:spcPts val="0"/>
              </a:spcAft>
              <a:buNone/>
            </a:pPr>
            <a:r>
              <a:rPr lang="en-GB"/>
              <a:t>LBP </a:t>
            </a:r>
            <a:r>
              <a:rPr lang="en-GB" sz="800"/>
              <a:t>R,P</a:t>
            </a:r>
            <a:r>
              <a:rPr lang="en-GB"/>
              <a:t> =∑  s ( g</a:t>
            </a:r>
            <a:r>
              <a:rPr lang="en-GB" sz="800"/>
              <a:t>p</a:t>
            </a:r>
            <a:r>
              <a:rPr lang="en-GB"/>
              <a:t> - g</a:t>
            </a:r>
            <a:r>
              <a:rPr lang="en-GB" sz="900"/>
              <a:t>c </a:t>
            </a:r>
            <a:r>
              <a:rPr lang="en-GB"/>
              <a:t>) . 2P</a:t>
            </a:r>
            <a:endParaRPr/>
          </a:p>
          <a:p>
            <a:pPr indent="0" lvl="0" marL="1828800" rtl="0" algn="l">
              <a:spcBef>
                <a:spcPts val="0"/>
              </a:spcBef>
              <a:spcAft>
                <a:spcPts val="0"/>
              </a:spcAft>
              <a:buNone/>
            </a:pPr>
            <a:r>
              <a:rPr lang="en-GB"/>
              <a:t>               </a:t>
            </a:r>
            <a:r>
              <a:rPr lang="en-GB" sz="800"/>
              <a:t>p=0</a:t>
            </a:r>
            <a:endParaRPr sz="800"/>
          </a:p>
          <a:p>
            <a:pPr indent="0" lvl="0" marL="1828800" rtl="0" algn="l">
              <a:spcBef>
                <a:spcPts val="0"/>
              </a:spcBef>
              <a:spcAft>
                <a:spcPts val="0"/>
              </a:spcAft>
              <a:buNone/>
            </a:pPr>
            <a:r>
              <a:t/>
            </a:r>
            <a:endParaRPr sz="800"/>
          </a:p>
          <a:p>
            <a:pPr indent="0" lvl="0" marL="0" rtl="0" algn="l">
              <a:spcBef>
                <a:spcPts val="0"/>
              </a:spcBef>
              <a:spcAft>
                <a:spcPts val="0"/>
              </a:spcAft>
              <a:buNone/>
            </a:pPr>
            <a:r>
              <a:t/>
            </a:r>
            <a:endParaRPr sz="800"/>
          </a:p>
          <a:p>
            <a:pPr indent="0" lvl="0" marL="0" rtl="0" algn="l">
              <a:spcBef>
                <a:spcPts val="0"/>
              </a:spcBef>
              <a:spcAft>
                <a:spcPts val="0"/>
              </a:spcAft>
              <a:buNone/>
            </a:pPr>
            <a:r>
              <a:t/>
            </a:r>
            <a:endParaRPr sz="800"/>
          </a:p>
          <a:p>
            <a:pPr indent="0" lvl="0" marL="0" rtl="0" algn="l">
              <a:spcBef>
                <a:spcPts val="0"/>
              </a:spcBef>
              <a:spcAft>
                <a:spcPts val="0"/>
              </a:spcAft>
              <a:buNone/>
            </a:pPr>
            <a:r>
              <a:rPr lang="en-GB" sz="1400"/>
              <a:t>Where neighborhood pixels(</a:t>
            </a:r>
            <a:r>
              <a:rPr lang="en-GB"/>
              <a:t>g</a:t>
            </a:r>
            <a:r>
              <a:rPr lang="en-GB" sz="800"/>
              <a:t>p</a:t>
            </a:r>
            <a:r>
              <a:rPr lang="en-GB" sz="1400"/>
              <a:t>) in each block is thresholded by its center pixel value(</a:t>
            </a:r>
            <a:r>
              <a:rPr lang="en-GB"/>
              <a:t>g</a:t>
            </a:r>
            <a:r>
              <a:rPr lang="en-GB" sz="800"/>
              <a:t>c</a:t>
            </a:r>
            <a:r>
              <a:rPr lang="en-GB" sz="1400"/>
              <a:t>)</a:t>
            </a:r>
            <a:endParaRPr sz="1400"/>
          </a:p>
          <a:p>
            <a:pPr indent="0" lvl="0" marL="0" rtl="0" algn="l">
              <a:spcBef>
                <a:spcPts val="0"/>
              </a:spcBef>
              <a:spcAft>
                <a:spcPts val="0"/>
              </a:spcAft>
              <a:buNone/>
            </a:pPr>
            <a:r>
              <a:rPr lang="en-GB" sz="1400"/>
              <a:t>P - Sampling points (p=0,1,2,3,4,5,6,7 for a 3*3 cell , where p = 8)</a:t>
            </a:r>
            <a:endParaRPr sz="1400"/>
          </a:p>
          <a:p>
            <a:pPr indent="0" lvl="0" marL="0" rtl="0" algn="l">
              <a:spcBef>
                <a:spcPts val="0"/>
              </a:spcBef>
              <a:spcAft>
                <a:spcPts val="0"/>
              </a:spcAft>
              <a:buNone/>
            </a:pPr>
            <a:r>
              <a:rPr lang="en-GB" sz="1400"/>
              <a:t>R - Radius (</a:t>
            </a:r>
            <a:r>
              <a:rPr lang="en-GB" sz="1400"/>
              <a:t>for a 3*3 cell , it is 1</a:t>
            </a:r>
            <a:r>
              <a:rPr lang="en-GB" sz="1400"/>
              <a: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Binary threshold function s(x) is,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	s(x) = { 0 , x &lt; 0</a:t>
            </a:r>
            <a:endParaRPr sz="1400"/>
          </a:p>
          <a:p>
            <a:pPr indent="0" lvl="0" marL="0" rtl="0" algn="l">
              <a:spcBef>
                <a:spcPts val="0"/>
              </a:spcBef>
              <a:spcAft>
                <a:spcPts val="0"/>
              </a:spcAft>
              <a:buNone/>
            </a:pPr>
            <a:r>
              <a:rPr lang="en-GB" sz="1400"/>
              <a:t>		 { 1, x&gt;=0</a:t>
            </a:r>
            <a:endParaRPr sz="14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31"/>
          <p:cNvPicPr preferRelativeResize="0"/>
          <p:nvPr/>
        </p:nvPicPr>
        <p:blipFill>
          <a:blip r:embed="rId3">
            <a:alphaModFix/>
          </a:blip>
          <a:stretch>
            <a:fillRect/>
          </a:stretch>
        </p:blipFill>
        <p:spPr>
          <a:xfrm>
            <a:off x="0" y="0"/>
            <a:ext cx="9144001"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4"/>
          <p:cNvSpPr txBox="1"/>
          <p:nvPr>
            <p:ph idx="4294967295" type="title"/>
          </p:nvPr>
        </p:nvSpPr>
        <p:spPr>
          <a:xfrm>
            <a:off x="311700" y="107750"/>
            <a:ext cx="8520600" cy="549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en-GB">
                <a:latin typeface="Times New Roman"/>
                <a:ea typeface="Times New Roman"/>
                <a:cs typeface="Times New Roman"/>
                <a:sym typeface="Times New Roman"/>
              </a:rPr>
              <a:t>Outline</a:t>
            </a:r>
            <a:endParaRPr b="1">
              <a:latin typeface="Times New Roman"/>
              <a:ea typeface="Times New Roman"/>
              <a:cs typeface="Times New Roman"/>
              <a:sym typeface="Times New Roman"/>
            </a:endParaRPr>
          </a:p>
        </p:txBody>
      </p:sp>
      <p:sp>
        <p:nvSpPr>
          <p:cNvPr id="143" name="Google Shape;143;p14"/>
          <p:cNvSpPr txBox="1"/>
          <p:nvPr>
            <p:ph idx="4294967295" type="body"/>
          </p:nvPr>
        </p:nvSpPr>
        <p:spPr>
          <a:xfrm>
            <a:off x="311700" y="656750"/>
            <a:ext cx="8520600" cy="44868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sz="1800"/>
              <a:t>Abstract</a:t>
            </a:r>
            <a:endParaRPr sz="1800"/>
          </a:p>
          <a:p>
            <a:pPr indent="-342900" lvl="0" marL="457200" rtl="0" algn="l">
              <a:lnSpc>
                <a:spcPct val="115000"/>
              </a:lnSpc>
              <a:spcBef>
                <a:spcPts val="0"/>
              </a:spcBef>
              <a:spcAft>
                <a:spcPts val="0"/>
              </a:spcAft>
              <a:buSzPts val="1800"/>
              <a:buChar char="❏"/>
            </a:pPr>
            <a:r>
              <a:rPr lang="en-GB" sz="1800"/>
              <a:t>Introduction</a:t>
            </a:r>
            <a:endParaRPr sz="1800"/>
          </a:p>
          <a:p>
            <a:pPr indent="-342900" lvl="0" marL="457200" rtl="0" algn="l">
              <a:lnSpc>
                <a:spcPct val="115000"/>
              </a:lnSpc>
              <a:spcBef>
                <a:spcPts val="0"/>
              </a:spcBef>
              <a:spcAft>
                <a:spcPts val="0"/>
              </a:spcAft>
              <a:buSzPts val="1800"/>
              <a:buChar char="❏"/>
            </a:pPr>
            <a:r>
              <a:rPr lang="en-GB" sz="1800"/>
              <a:t>Face Recognition</a:t>
            </a:r>
            <a:endParaRPr sz="1800"/>
          </a:p>
          <a:p>
            <a:pPr indent="-342900" lvl="0" marL="457200" rtl="0" algn="l">
              <a:lnSpc>
                <a:spcPct val="115000"/>
              </a:lnSpc>
              <a:spcBef>
                <a:spcPts val="0"/>
              </a:spcBef>
              <a:spcAft>
                <a:spcPts val="0"/>
              </a:spcAft>
              <a:buSzPts val="1800"/>
              <a:buChar char="❏"/>
            </a:pPr>
            <a:r>
              <a:rPr lang="en-GB" sz="1800"/>
              <a:t>Existing Algorithms</a:t>
            </a:r>
            <a:endParaRPr sz="1800"/>
          </a:p>
          <a:p>
            <a:pPr indent="-342900" lvl="0" marL="457200" rtl="0" algn="l">
              <a:lnSpc>
                <a:spcPct val="115000"/>
              </a:lnSpc>
              <a:spcBef>
                <a:spcPts val="0"/>
              </a:spcBef>
              <a:spcAft>
                <a:spcPts val="0"/>
              </a:spcAft>
              <a:buSzPts val="1800"/>
              <a:buChar char="❏"/>
            </a:pPr>
            <a:r>
              <a:rPr lang="en-GB" sz="1800"/>
              <a:t>Proposed Algorithms</a:t>
            </a:r>
            <a:endParaRPr sz="1800"/>
          </a:p>
          <a:p>
            <a:pPr indent="-342900" lvl="0" marL="457200" rtl="0" algn="l">
              <a:lnSpc>
                <a:spcPct val="115000"/>
              </a:lnSpc>
              <a:spcBef>
                <a:spcPts val="0"/>
              </a:spcBef>
              <a:spcAft>
                <a:spcPts val="0"/>
              </a:spcAft>
              <a:buSzPts val="1800"/>
              <a:buChar char="❏"/>
            </a:pPr>
            <a:r>
              <a:rPr lang="en-GB" sz="1800"/>
              <a:t>Local Binary Pattern LBP</a:t>
            </a:r>
            <a:endParaRPr sz="1800"/>
          </a:p>
          <a:p>
            <a:pPr indent="-342900" lvl="0" marL="457200" rtl="0" algn="l">
              <a:lnSpc>
                <a:spcPct val="115000"/>
              </a:lnSpc>
              <a:spcBef>
                <a:spcPts val="0"/>
              </a:spcBef>
              <a:spcAft>
                <a:spcPts val="0"/>
              </a:spcAft>
              <a:buSzPts val="1800"/>
              <a:buChar char="❏"/>
            </a:pPr>
            <a:r>
              <a:rPr lang="en-GB" sz="1800"/>
              <a:t>Identification Process</a:t>
            </a:r>
            <a:endParaRPr sz="1800"/>
          </a:p>
          <a:p>
            <a:pPr indent="-342900" lvl="0" marL="457200" rtl="0" algn="l">
              <a:lnSpc>
                <a:spcPct val="115000"/>
              </a:lnSpc>
              <a:spcBef>
                <a:spcPts val="0"/>
              </a:spcBef>
              <a:spcAft>
                <a:spcPts val="0"/>
              </a:spcAft>
              <a:buSzPts val="1800"/>
              <a:buChar char="❏"/>
            </a:pPr>
            <a:r>
              <a:rPr lang="en-GB" sz="1800"/>
              <a:t>Data Set</a:t>
            </a:r>
            <a:endParaRPr sz="1800"/>
          </a:p>
          <a:p>
            <a:pPr indent="-342900" lvl="0" marL="457200" rtl="0" algn="l">
              <a:lnSpc>
                <a:spcPct val="115000"/>
              </a:lnSpc>
              <a:spcBef>
                <a:spcPts val="0"/>
              </a:spcBef>
              <a:spcAft>
                <a:spcPts val="0"/>
              </a:spcAft>
              <a:buSzPts val="1800"/>
              <a:buChar char="❏"/>
            </a:pPr>
            <a:r>
              <a:rPr lang="en-GB" sz="1800"/>
              <a:t>Experimental Procedure</a:t>
            </a:r>
            <a:endParaRPr sz="1800"/>
          </a:p>
          <a:p>
            <a:pPr indent="-342900" lvl="0" marL="457200" rtl="0" algn="l">
              <a:lnSpc>
                <a:spcPct val="115000"/>
              </a:lnSpc>
              <a:spcBef>
                <a:spcPts val="0"/>
              </a:spcBef>
              <a:spcAft>
                <a:spcPts val="0"/>
              </a:spcAft>
              <a:buSzPts val="1800"/>
              <a:buChar char="❏"/>
            </a:pPr>
            <a:r>
              <a:rPr lang="en-GB" sz="1800"/>
              <a:t>Results</a:t>
            </a:r>
            <a:endParaRPr sz="1800"/>
          </a:p>
          <a:p>
            <a:pPr indent="-342900" lvl="0" marL="457200" rtl="0" algn="l">
              <a:lnSpc>
                <a:spcPct val="115000"/>
              </a:lnSpc>
              <a:spcBef>
                <a:spcPts val="0"/>
              </a:spcBef>
              <a:spcAft>
                <a:spcPts val="0"/>
              </a:spcAft>
              <a:buSzPts val="1800"/>
              <a:buChar char="❏"/>
            </a:pPr>
            <a:r>
              <a:rPr lang="en-GB" sz="1800"/>
              <a:t>Conclusion</a:t>
            </a:r>
            <a:endParaRPr sz="1800"/>
          </a:p>
          <a:p>
            <a:pPr indent="-342900" lvl="0" marL="457200" rtl="0" algn="l">
              <a:lnSpc>
                <a:spcPct val="115000"/>
              </a:lnSpc>
              <a:spcBef>
                <a:spcPts val="0"/>
              </a:spcBef>
              <a:spcAft>
                <a:spcPts val="0"/>
              </a:spcAft>
              <a:buSzPts val="1800"/>
              <a:buChar char="❏"/>
            </a:pPr>
            <a:r>
              <a:rPr lang="en-GB" sz="1800"/>
              <a:t>Future Scope</a:t>
            </a:r>
            <a:endParaRPr sz="1800"/>
          </a:p>
          <a:p>
            <a:pPr indent="-342900" lvl="0" marL="457200" rtl="0" algn="l">
              <a:lnSpc>
                <a:spcPct val="115000"/>
              </a:lnSpc>
              <a:spcBef>
                <a:spcPts val="0"/>
              </a:spcBef>
              <a:spcAft>
                <a:spcPts val="0"/>
              </a:spcAft>
              <a:buSzPts val="1800"/>
              <a:buChar char="❏"/>
            </a:pPr>
            <a:r>
              <a:rPr lang="en-GB" sz="1800"/>
              <a:t>Reference</a:t>
            </a:r>
            <a:endParaRPr sz="2000"/>
          </a:p>
          <a:p>
            <a:pPr indent="0" lvl="0" marL="457200" rtl="0" algn="l">
              <a:lnSpc>
                <a:spcPct val="115000"/>
              </a:lnSpc>
              <a:spcBef>
                <a:spcPts val="1600"/>
              </a:spcBef>
              <a:spcAft>
                <a:spcPts val="0"/>
              </a:spcAft>
              <a:buSzPts val="1300"/>
              <a:buNone/>
            </a:pPr>
            <a:r>
              <a:t/>
            </a:r>
            <a:endParaRPr sz="1200"/>
          </a:p>
          <a:p>
            <a:pPr indent="0" lvl="0" marL="457200" rtl="0" algn="l">
              <a:lnSpc>
                <a:spcPct val="115000"/>
              </a:lnSpc>
              <a:spcBef>
                <a:spcPts val="1600"/>
              </a:spcBef>
              <a:spcAft>
                <a:spcPts val="1600"/>
              </a:spcAft>
              <a:buSzPts val="1300"/>
              <a:buNone/>
            </a:pPr>
            <a:r>
              <a:t/>
            </a:r>
            <a:endParaRPr sz="1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pic>
        <p:nvPicPr>
          <p:cNvPr id="247" name="Google Shape;247;p32"/>
          <p:cNvPicPr preferRelativeResize="0"/>
          <p:nvPr/>
        </p:nvPicPr>
        <p:blipFill>
          <a:blip r:embed="rId3">
            <a:alphaModFix/>
          </a:blip>
          <a:stretch>
            <a:fillRect/>
          </a:stretch>
        </p:blipFill>
        <p:spPr>
          <a:xfrm>
            <a:off x="0" y="0"/>
            <a:ext cx="9143999"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t/>
            </a:r>
            <a:endParaRPr/>
          </a:p>
        </p:txBody>
      </p:sp>
      <p:sp>
        <p:nvSpPr>
          <p:cNvPr id="253" name="Google Shape;253;p33"/>
          <p:cNvSpPr txBox="1"/>
          <p:nvPr>
            <p:ph idx="1" type="body"/>
          </p:nvPr>
        </p:nvSpPr>
        <p:spPr>
          <a:xfrm>
            <a:off x="873760" y="4279900"/>
            <a:ext cx="7462520" cy="426085"/>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GB"/>
              <a:t>			Figure  1.4 : How LBP works</a:t>
            </a:r>
            <a:endParaRPr/>
          </a:p>
        </p:txBody>
      </p:sp>
      <p:pic>
        <p:nvPicPr>
          <p:cNvPr descr="WhatsApp Image 2020-07-24 at 12.23.46 PM" id="254" name="Google Shape;254;p33"/>
          <p:cNvPicPr preferRelativeResize="0"/>
          <p:nvPr/>
        </p:nvPicPr>
        <p:blipFill rotWithShape="1">
          <a:blip r:embed="rId3">
            <a:alphaModFix/>
          </a:blip>
          <a:srcRect b="0" l="0" r="0" t="0"/>
          <a:stretch/>
        </p:blipFill>
        <p:spPr>
          <a:xfrm>
            <a:off x="1148715" y="488950"/>
            <a:ext cx="7103745" cy="357632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4"/>
          <p:cNvSpPr txBox="1"/>
          <p:nvPr>
            <p:ph type="title"/>
          </p:nvPr>
        </p:nvSpPr>
        <p:spPr>
          <a:xfrm>
            <a:off x="819150" y="770725"/>
            <a:ext cx="7505700" cy="543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    </a:t>
            </a:r>
            <a:r>
              <a:rPr b="1" lang="en-GB">
                <a:latin typeface="Times New Roman"/>
                <a:ea typeface="Times New Roman"/>
                <a:cs typeface="Times New Roman"/>
                <a:sym typeface="Times New Roman"/>
              </a:rPr>
              <a:t>Data Set</a:t>
            </a:r>
            <a:endParaRPr b="1">
              <a:latin typeface="Times New Roman"/>
              <a:ea typeface="Times New Roman"/>
              <a:cs typeface="Times New Roman"/>
              <a:sym typeface="Times New Roman"/>
            </a:endParaRPr>
          </a:p>
        </p:txBody>
      </p:sp>
      <p:sp>
        <p:nvSpPr>
          <p:cNvPr id="260" name="Google Shape;260;p34"/>
          <p:cNvSpPr txBox="1"/>
          <p:nvPr>
            <p:ph idx="1" type="body"/>
          </p:nvPr>
        </p:nvSpPr>
        <p:spPr>
          <a:xfrm>
            <a:off x="819150" y="1400750"/>
            <a:ext cx="7505700" cy="30381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600"/>
              </a:spcBef>
              <a:spcAft>
                <a:spcPts val="0"/>
              </a:spcAft>
              <a:buSzPts val="1300"/>
              <a:buNone/>
            </a:pPr>
            <a:r>
              <a:rPr b="1" lang="en-GB" sz="1800">
                <a:latin typeface="Times New Roman"/>
                <a:ea typeface="Times New Roman"/>
                <a:cs typeface="Times New Roman"/>
                <a:sym typeface="Times New Roman"/>
              </a:rPr>
              <a:t>Testing Set:  </a:t>
            </a:r>
            <a:r>
              <a:rPr lang="en-GB" sz="1800">
                <a:latin typeface="Times New Roman"/>
                <a:ea typeface="Times New Roman"/>
                <a:cs typeface="Times New Roman"/>
                <a:sym typeface="Times New Roman"/>
              </a:rPr>
              <a:t>This set is  used as a gallery set, contains frontal images of people.</a:t>
            </a:r>
            <a:endParaRPr sz="1800">
              <a:latin typeface="Times New Roman"/>
              <a:ea typeface="Times New Roman"/>
              <a:cs typeface="Times New Roman"/>
              <a:sym typeface="Times New Roman"/>
            </a:endParaRPr>
          </a:p>
          <a:p>
            <a:pPr indent="0" lvl="0" marL="0" rtl="0" algn="l">
              <a:lnSpc>
                <a:spcPct val="150000"/>
              </a:lnSpc>
              <a:spcBef>
                <a:spcPts val="1600"/>
              </a:spcBef>
              <a:spcAft>
                <a:spcPts val="0"/>
              </a:spcAft>
              <a:buSzPts val="1300"/>
              <a:buNone/>
            </a:pPr>
            <a:r>
              <a:rPr b="1" lang="en-GB" sz="1800">
                <a:latin typeface="Times New Roman"/>
                <a:ea typeface="Times New Roman"/>
                <a:cs typeface="Times New Roman"/>
                <a:sym typeface="Times New Roman"/>
              </a:rPr>
              <a:t>Training Set: </a:t>
            </a:r>
            <a:r>
              <a:rPr lang="en-GB" sz="1800">
                <a:latin typeface="Times New Roman"/>
                <a:ea typeface="Times New Roman"/>
                <a:cs typeface="Times New Roman"/>
                <a:sym typeface="Times New Roman"/>
              </a:rPr>
              <a:t>The subjects were asked for an alternative facial expression than  in a photograph</a:t>
            </a:r>
            <a:r>
              <a:rPr lang="en-GB" sz="1900"/>
              <a:t>.       </a:t>
            </a:r>
            <a:endParaRPr sz="1900"/>
          </a:p>
          <a:p>
            <a:pPr indent="0" lvl="0" marL="0" rtl="0" algn="l">
              <a:lnSpc>
                <a:spcPct val="115000"/>
              </a:lnSpc>
              <a:spcBef>
                <a:spcPts val="1600"/>
              </a:spcBef>
              <a:spcAft>
                <a:spcPts val="0"/>
              </a:spcAft>
              <a:buSzPts val="1300"/>
              <a:buNone/>
            </a:pPr>
            <a:r>
              <a:t/>
            </a:r>
            <a:endParaRPr b="1" sz="1500"/>
          </a:p>
          <a:p>
            <a:pPr indent="0" lvl="0" marL="0" rtl="0" algn="l">
              <a:lnSpc>
                <a:spcPct val="115000"/>
              </a:lnSpc>
              <a:spcBef>
                <a:spcPts val="1600"/>
              </a:spcBef>
              <a:spcAft>
                <a:spcPts val="0"/>
              </a:spcAft>
              <a:buSzPts val="1300"/>
              <a:buNone/>
            </a:pPr>
            <a:r>
              <a:t/>
            </a:r>
            <a:endParaRPr sz="1500"/>
          </a:p>
          <a:p>
            <a:pPr indent="0" lvl="0" marL="0" rtl="0" algn="l">
              <a:lnSpc>
                <a:spcPct val="115000"/>
              </a:lnSpc>
              <a:spcBef>
                <a:spcPts val="1600"/>
              </a:spcBef>
              <a:spcAft>
                <a:spcPts val="1600"/>
              </a:spcAft>
              <a:buSzPts val="1300"/>
              <a:buNone/>
            </a:pPr>
            <a:r>
              <a:t/>
            </a:r>
            <a:endParaRPr sz="15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5"/>
          <p:cNvSpPr txBox="1"/>
          <p:nvPr>
            <p:ph type="title"/>
          </p:nvPr>
        </p:nvSpPr>
        <p:spPr>
          <a:xfrm>
            <a:off x="1023650" y="402600"/>
            <a:ext cx="7301100" cy="68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 </a:t>
            </a:r>
            <a:r>
              <a:rPr b="1" lang="en-GB">
                <a:latin typeface="Times New Roman"/>
                <a:ea typeface="Times New Roman"/>
                <a:cs typeface="Times New Roman"/>
                <a:sym typeface="Times New Roman"/>
              </a:rPr>
              <a:t>Experimental Procedure</a:t>
            </a:r>
            <a:endParaRPr b="1">
              <a:latin typeface="Times New Roman"/>
              <a:ea typeface="Times New Roman"/>
              <a:cs typeface="Times New Roman"/>
              <a:sym typeface="Times New Roman"/>
            </a:endParaRPr>
          </a:p>
        </p:txBody>
      </p:sp>
      <p:sp>
        <p:nvSpPr>
          <p:cNvPr id="266" name="Google Shape;266;p35"/>
          <p:cNvSpPr txBox="1"/>
          <p:nvPr>
            <p:ph idx="1" type="body"/>
          </p:nvPr>
        </p:nvSpPr>
        <p:spPr>
          <a:xfrm>
            <a:off x="819150" y="1174125"/>
            <a:ext cx="7999500" cy="38316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1200"/>
              </a:spcBef>
              <a:spcAft>
                <a:spcPts val="0"/>
              </a:spcAft>
              <a:buSzPts val="1300"/>
              <a:buNone/>
            </a:pPr>
            <a:r>
              <a:rPr lang="en-GB" sz="1800">
                <a:latin typeface="Times New Roman"/>
                <a:ea typeface="Times New Roman"/>
                <a:cs typeface="Times New Roman"/>
                <a:sym typeface="Times New Roman"/>
              </a:rPr>
              <a:t>1. Place some test images in TestImages folder that you want to predict in tester.py file</a:t>
            </a:r>
            <a:endParaRPr sz="1800">
              <a:latin typeface="Times New Roman"/>
              <a:ea typeface="Times New Roman"/>
              <a:cs typeface="Times New Roman"/>
              <a:sym typeface="Times New Roman"/>
            </a:endParaRPr>
          </a:p>
          <a:p>
            <a:pPr indent="0" lvl="0" marL="0" rtl="0" algn="just">
              <a:lnSpc>
                <a:spcPct val="150000"/>
              </a:lnSpc>
              <a:spcBef>
                <a:spcPts val="1200"/>
              </a:spcBef>
              <a:spcAft>
                <a:spcPts val="0"/>
              </a:spcAft>
              <a:buClr>
                <a:schemeClr val="dk1"/>
              </a:buClr>
              <a:buSzPts val="1100"/>
              <a:buFont typeface="Arial"/>
              <a:buNone/>
            </a:pPr>
            <a:r>
              <a:rPr lang="en-GB" sz="1800">
                <a:latin typeface="Times New Roman"/>
                <a:ea typeface="Times New Roman"/>
                <a:cs typeface="Times New Roman"/>
                <a:sym typeface="Times New Roman"/>
              </a:rPr>
              <a:t>2. Place Images for training the classifier in training Images folder.If you want to train  classifier     to recognize multiple people then add each person's folder in separate label markes as 0,1,2,etc and then add their names along with labels in tester.py/videoTester.py file in 'name' variable.</a:t>
            </a:r>
            <a:endParaRPr sz="1800">
              <a:latin typeface="Times New Roman"/>
              <a:ea typeface="Times New Roman"/>
              <a:cs typeface="Times New Roman"/>
              <a:sym typeface="Times New Roman"/>
            </a:endParaRPr>
          </a:p>
          <a:p>
            <a:pPr indent="0" lvl="0" marL="0" rtl="0" algn="l">
              <a:lnSpc>
                <a:spcPct val="150000"/>
              </a:lnSpc>
              <a:spcBef>
                <a:spcPts val="1200"/>
              </a:spcBef>
              <a:spcAft>
                <a:spcPts val="0"/>
              </a:spcAft>
              <a:buSzPts val="1300"/>
              <a:buNone/>
            </a:pPr>
            <a:r>
              <a:rPr lang="en-GB" sz="1800">
                <a:latin typeface="Times New Roman"/>
                <a:ea typeface="Times New Roman"/>
                <a:cs typeface="Times New Roman"/>
                <a:sym typeface="Times New Roman"/>
              </a:rPr>
              <a:t> 3.To do test run via tester.py give the path of image in test_img variable</a:t>
            </a:r>
            <a:endParaRPr sz="1800">
              <a:latin typeface="Times New Roman"/>
              <a:ea typeface="Times New Roman"/>
              <a:cs typeface="Times New Roman"/>
              <a:sym typeface="Times New Roman"/>
            </a:endParaRPr>
          </a:p>
          <a:p>
            <a:pPr indent="0" lvl="0" marL="0" rtl="0" algn="l">
              <a:lnSpc>
                <a:spcPct val="150000"/>
              </a:lnSpc>
              <a:spcBef>
                <a:spcPts val="1200"/>
              </a:spcBef>
              <a:spcAft>
                <a:spcPts val="0"/>
              </a:spcAft>
              <a:buClr>
                <a:schemeClr val="dk1"/>
              </a:buClr>
              <a:buSzPts val="1100"/>
              <a:buFont typeface="Arial"/>
              <a:buNone/>
            </a:pPr>
            <a:r>
              <a:rPr lang="en-GB" sz="1800">
                <a:latin typeface="Times New Roman"/>
                <a:ea typeface="Times New Roman"/>
                <a:cs typeface="Times New Roman"/>
                <a:sym typeface="Times New Roman"/>
              </a:rPr>
              <a:t> </a:t>
            </a:r>
            <a:r>
              <a:rPr lang="en-GB" sz="1800">
                <a:latin typeface="Times New Roman"/>
                <a:ea typeface="Times New Roman"/>
                <a:cs typeface="Times New Roman"/>
                <a:sym typeface="Times New Roman"/>
              </a:rPr>
              <a:t>4.Use tester.py to predict the faces via webcam.</a:t>
            </a:r>
            <a:endParaRPr sz="1800">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t/>
            </a:r>
            <a:endParaRPr sz="1400"/>
          </a:p>
          <a:p>
            <a:pPr indent="0" lvl="0" marL="0" rtl="0" algn="l">
              <a:lnSpc>
                <a:spcPct val="115000"/>
              </a:lnSpc>
              <a:spcBef>
                <a:spcPts val="1200"/>
              </a:spcBef>
              <a:spcAft>
                <a:spcPts val="0"/>
              </a:spcAft>
              <a:buClr>
                <a:schemeClr val="dk1"/>
              </a:buClr>
              <a:buSzPts val="1100"/>
              <a:buFont typeface="Arial"/>
              <a:buNone/>
            </a:pPr>
            <a:r>
              <a:t/>
            </a:r>
            <a:endParaRPr sz="1400"/>
          </a:p>
          <a:p>
            <a:pPr indent="0" lvl="0" marL="0" rtl="0" algn="l">
              <a:lnSpc>
                <a:spcPct val="115000"/>
              </a:lnSpc>
              <a:spcBef>
                <a:spcPts val="1200"/>
              </a:spcBef>
              <a:spcAft>
                <a:spcPts val="1600"/>
              </a:spcAft>
              <a:buSzPts val="1300"/>
              <a:buNone/>
            </a:pPr>
            <a:r>
              <a:t/>
            </a:r>
            <a:endParaRPr sz="14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6"/>
          <p:cNvSpPr txBox="1"/>
          <p:nvPr>
            <p:ph type="title"/>
          </p:nvPr>
        </p:nvSpPr>
        <p:spPr>
          <a:xfrm>
            <a:off x="548800" y="301375"/>
            <a:ext cx="7776000" cy="66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latin typeface="Times New Roman"/>
                <a:ea typeface="Times New Roman"/>
                <a:cs typeface="Times New Roman"/>
                <a:sym typeface="Times New Roman"/>
              </a:rPr>
              <a:t>Results :</a:t>
            </a:r>
            <a:endParaRPr b="1">
              <a:latin typeface="Times New Roman"/>
              <a:ea typeface="Times New Roman"/>
              <a:cs typeface="Times New Roman"/>
              <a:sym typeface="Times New Roman"/>
            </a:endParaRPr>
          </a:p>
        </p:txBody>
      </p:sp>
      <p:sp>
        <p:nvSpPr>
          <p:cNvPr id="272" name="Google Shape;272;p36"/>
          <p:cNvSpPr txBox="1"/>
          <p:nvPr>
            <p:ph idx="1" type="body"/>
          </p:nvPr>
        </p:nvSpPr>
        <p:spPr>
          <a:xfrm>
            <a:off x="1312400" y="1486800"/>
            <a:ext cx="4936200" cy="365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t/>
            </a:r>
            <a:endParaRPr/>
          </a:p>
        </p:txBody>
      </p:sp>
      <p:pic>
        <p:nvPicPr>
          <p:cNvPr id="273" name="Google Shape;273;p36"/>
          <p:cNvPicPr preferRelativeResize="0"/>
          <p:nvPr/>
        </p:nvPicPr>
        <p:blipFill>
          <a:blip r:embed="rId3">
            <a:alphaModFix/>
          </a:blip>
          <a:stretch>
            <a:fillRect/>
          </a:stretch>
        </p:blipFill>
        <p:spPr>
          <a:xfrm>
            <a:off x="548800" y="809613"/>
            <a:ext cx="8210550" cy="43338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pic>
        <p:nvPicPr>
          <p:cNvPr id="278" name="Google Shape;278;p37"/>
          <p:cNvPicPr preferRelativeResize="0"/>
          <p:nvPr/>
        </p:nvPicPr>
        <p:blipFill>
          <a:blip r:embed="rId3">
            <a:alphaModFix/>
          </a:blip>
          <a:stretch>
            <a:fillRect/>
          </a:stretch>
        </p:blipFill>
        <p:spPr>
          <a:xfrm>
            <a:off x="4796725" y="254625"/>
            <a:ext cx="4087800" cy="2338999"/>
          </a:xfrm>
          <a:prstGeom prst="rect">
            <a:avLst/>
          </a:prstGeom>
          <a:noFill/>
          <a:ln>
            <a:noFill/>
          </a:ln>
        </p:spPr>
      </p:pic>
      <p:pic>
        <p:nvPicPr>
          <p:cNvPr id="279" name="Google Shape;279;p37"/>
          <p:cNvPicPr preferRelativeResize="0"/>
          <p:nvPr/>
        </p:nvPicPr>
        <p:blipFill>
          <a:blip r:embed="rId4">
            <a:alphaModFix/>
          </a:blip>
          <a:stretch>
            <a:fillRect/>
          </a:stretch>
        </p:blipFill>
        <p:spPr>
          <a:xfrm>
            <a:off x="954325" y="320013"/>
            <a:ext cx="3313950" cy="220822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pic>
        <p:nvPicPr>
          <p:cNvPr id="284" name="Google Shape;284;p38"/>
          <p:cNvPicPr preferRelativeResize="0"/>
          <p:nvPr/>
        </p:nvPicPr>
        <p:blipFill>
          <a:blip r:embed="rId3">
            <a:alphaModFix/>
          </a:blip>
          <a:stretch>
            <a:fillRect/>
          </a:stretch>
        </p:blipFill>
        <p:spPr>
          <a:xfrm>
            <a:off x="949275" y="389800"/>
            <a:ext cx="6382796" cy="42325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9"/>
          <p:cNvSpPr txBox="1"/>
          <p:nvPr>
            <p:ph idx="1" type="body"/>
          </p:nvPr>
        </p:nvSpPr>
        <p:spPr>
          <a:xfrm>
            <a:off x="1277425" y="864025"/>
            <a:ext cx="7038900" cy="413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latin typeface="Times New Roman"/>
                <a:ea typeface="Times New Roman"/>
                <a:cs typeface="Times New Roman"/>
                <a:sym typeface="Times New Roman"/>
              </a:rPr>
              <a:t>Advantages Of LBP:</a:t>
            </a:r>
            <a:endParaRPr/>
          </a:p>
          <a:p>
            <a:pPr indent="0" lvl="0" marL="0" rtl="0" algn="l">
              <a:spcBef>
                <a:spcPts val="0"/>
              </a:spcBef>
              <a:spcAft>
                <a:spcPts val="0"/>
              </a:spcAft>
              <a:buNone/>
            </a:pPr>
            <a:r>
              <a:t/>
            </a:r>
            <a:endParaRPr/>
          </a:p>
          <a:p>
            <a:pPr indent="-342900" lvl="0" marL="457200" rtl="0" algn="l">
              <a:spcBef>
                <a:spcPts val="0"/>
              </a:spcBef>
              <a:spcAft>
                <a:spcPts val="0"/>
              </a:spcAft>
              <a:buSzPts val="1800"/>
              <a:buFont typeface="Times New Roman"/>
              <a:buChar char="●"/>
            </a:pPr>
            <a:r>
              <a:rPr lang="en-GB" sz="1800">
                <a:latin typeface="Times New Roman"/>
                <a:ea typeface="Times New Roman"/>
                <a:cs typeface="Times New Roman"/>
                <a:sym typeface="Times New Roman"/>
              </a:rPr>
              <a:t>LBP is more effective in conditions like light or illu</a:t>
            </a:r>
            <a:r>
              <a:rPr lang="en-GB" sz="1800">
                <a:latin typeface="Times New Roman"/>
                <a:ea typeface="Times New Roman"/>
                <a:cs typeface="Times New Roman"/>
                <a:sym typeface="Times New Roman"/>
              </a:rPr>
              <a:t>mination changing effect in an image than eigenFaces and Fishers Algorithm.</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GB" sz="1800">
                <a:latin typeface="Times New Roman"/>
                <a:ea typeface="Times New Roman"/>
                <a:cs typeface="Times New Roman"/>
                <a:sym typeface="Times New Roman"/>
              </a:rPr>
              <a:t>Good Performance</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GB" sz="1800">
                <a:latin typeface="Times New Roman"/>
                <a:ea typeface="Times New Roman"/>
                <a:cs typeface="Times New Roman"/>
                <a:sym typeface="Times New Roman"/>
              </a:rPr>
              <a:t>Computational simplicity</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GB" sz="2400">
                <a:latin typeface="Times New Roman"/>
                <a:ea typeface="Times New Roman"/>
                <a:cs typeface="Times New Roman"/>
                <a:sym typeface="Times New Roman"/>
              </a:rPr>
              <a:t>Limitations Of LBP:</a:t>
            </a:r>
            <a:endParaRPr sz="24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GB" sz="1800">
                <a:latin typeface="Times New Roman"/>
                <a:ea typeface="Times New Roman"/>
                <a:cs typeface="Times New Roman"/>
                <a:sym typeface="Times New Roman"/>
              </a:rPr>
              <a:t>Not invariant to rotations</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GB" sz="1800">
                <a:latin typeface="Times New Roman"/>
                <a:ea typeface="Times New Roman"/>
                <a:cs typeface="Times New Roman"/>
                <a:sym typeface="Times New Roman"/>
              </a:rPr>
              <a:t>Produces long histograms,which can slow down recognition speed,especially on large training databases</a:t>
            </a:r>
            <a:endParaRPr sz="1800">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0"/>
          <p:cNvSpPr txBox="1"/>
          <p:nvPr>
            <p:ph type="title"/>
          </p:nvPr>
        </p:nvSpPr>
        <p:spPr>
          <a:xfrm>
            <a:off x="1185700" y="690850"/>
            <a:ext cx="7038900" cy="633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latin typeface="Times New Roman"/>
                <a:ea typeface="Times New Roman"/>
                <a:cs typeface="Times New Roman"/>
                <a:sym typeface="Times New Roman"/>
              </a:rPr>
              <a:t>Conclusion</a:t>
            </a:r>
            <a:endParaRPr b="1">
              <a:latin typeface="Times New Roman"/>
              <a:ea typeface="Times New Roman"/>
              <a:cs typeface="Times New Roman"/>
              <a:sym typeface="Times New Roman"/>
            </a:endParaRPr>
          </a:p>
        </p:txBody>
      </p:sp>
      <p:sp>
        <p:nvSpPr>
          <p:cNvPr id="295" name="Google Shape;295;p40"/>
          <p:cNvSpPr txBox="1"/>
          <p:nvPr>
            <p:ph idx="1" type="body"/>
          </p:nvPr>
        </p:nvSpPr>
        <p:spPr>
          <a:xfrm>
            <a:off x="1185700" y="1583525"/>
            <a:ext cx="7038900" cy="29112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1200"/>
              </a:spcBef>
              <a:spcAft>
                <a:spcPts val="0"/>
              </a:spcAft>
              <a:buClr>
                <a:schemeClr val="dk1"/>
              </a:buClr>
              <a:buSzPts val="1100"/>
              <a:buFont typeface="Arial"/>
              <a:buNone/>
            </a:pPr>
            <a:r>
              <a:rPr lang="en-GB" sz="1800">
                <a:latin typeface="Times New Roman"/>
                <a:ea typeface="Times New Roman"/>
                <a:cs typeface="Times New Roman"/>
                <a:sym typeface="Times New Roman"/>
              </a:rPr>
              <a:t>It has been done to the performance of a face recognition system by making use of feature extraction with Local Binary Patterns.</a:t>
            </a:r>
            <a:endParaRPr sz="1800">
              <a:latin typeface="Times New Roman"/>
              <a:ea typeface="Times New Roman"/>
              <a:cs typeface="Times New Roman"/>
              <a:sym typeface="Times New Roman"/>
            </a:endParaRPr>
          </a:p>
          <a:p>
            <a:pPr indent="0" lvl="0" marL="0" rtl="0" algn="just">
              <a:lnSpc>
                <a:spcPct val="150000"/>
              </a:lnSpc>
              <a:spcBef>
                <a:spcPts val="1200"/>
              </a:spcBef>
              <a:spcAft>
                <a:spcPts val="0"/>
              </a:spcAft>
              <a:buClr>
                <a:schemeClr val="dk1"/>
              </a:buClr>
              <a:buSzPts val="1100"/>
              <a:buFont typeface="Arial"/>
              <a:buNone/>
            </a:pPr>
            <a:r>
              <a:rPr lang="en-GB" sz="1800">
                <a:latin typeface="Times New Roman"/>
                <a:ea typeface="Times New Roman"/>
                <a:cs typeface="Times New Roman"/>
                <a:sym typeface="Times New Roman"/>
              </a:rPr>
              <a:t>The accuracy of the system is above 90% by the Local Binary Pattern.</a:t>
            </a:r>
            <a:endParaRPr sz="1800">
              <a:latin typeface="Times New Roman"/>
              <a:ea typeface="Times New Roman"/>
              <a:cs typeface="Times New Roman"/>
              <a:sym typeface="Times New Roman"/>
            </a:endParaRPr>
          </a:p>
          <a:p>
            <a:pPr indent="0" lvl="0" marL="0" rtl="0" algn="just">
              <a:lnSpc>
                <a:spcPct val="150000"/>
              </a:lnSpc>
              <a:spcBef>
                <a:spcPts val="1200"/>
              </a:spcBef>
              <a:spcAft>
                <a:spcPts val="0"/>
              </a:spcAft>
              <a:buClr>
                <a:schemeClr val="dk1"/>
              </a:buClr>
              <a:buSzPts val="1100"/>
              <a:buFont typeface="Arial"/>
              <a:buNone/>
            </a:pPr>
            <a:r>
              <a:rPr lang="en-GB" sz="1800">
                <a:latin typeface="Times New Roman"/>
                <a:ea typeface="Times New Roman"/>
                <a:cs typeface="Times New Roman"/>
                <a:sym typeface="Times New Roman"/>
              </a:rPr>
              <a:t>How the training of images is done and the model has detected the face and labeled it accordingly.</a:t>
            </a:r>
            <a:endParaRPr sz="1800">
              <a:latin typeface="Times New Roman"/>
              <a:ea typeface="Times New Roman"/>
              <a:cs typeface="Times New Roman"/>
              <a:sym typeface="Times New Roman"/>
            </a:endParaRPr>
          </a:p>
          <a:p>
            <a:pPr indent="0" lvl="0" marL="0" rtl="0" algn="l">
              <a:lnSpc>
                <a:spcPct val="115000"/>
              </a:lnSpc>
              <a:spcBef>
                <a:spcPts val="1200"/>
              </a:spcBef>
              <a:spcAft>
                <a:spcPts val="1600"/>
              </a:spcAft>
              <a:buSzPts val="1300"/>
              <a:buNone/>
            </a:pPr>
            <a:r>
              <a:t/>
            </a:r>
            <a:endParaRPr sz="17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1"/>
          <p:cNvSpPr txBox="1"/>
          <p:nvPr>
            <p:ph type="title"/>
          </p:nvPr>
        </p:nvSpPr>
        <p:spPr>
          <a:xfrm>
            <a:off x="1297500" y="626975"/>
            <a:ext cx="7038900" cy="6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Future Scope</a:t>
            </a:r>
            <a:endParaRPr b="1">
              <a:latin typeface="Times New Roman"/>
              <a:ea typeface="Times New Roman"/>
              <a:cs typeface="Times New Roman"/>
              <a:sym typeface="Times New Roman"/>
            </a:endParaRPr>
          </a:p>
        </p:txBody>
      </p:sp>
      <p:sp>
        <p:nvSpPr>
          <p:cNvPr id="301" name="Google Shape;301;p4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800">
                <a:latin typeface="Times New Roman"/>
                <a:ea typeface="Times New Roman"/>
                <a:cs typeface="Times New Roman"/>
                <a:sym typeface="Times New Roman"/>
              </a:rPr>
              <a:t>It is a  major research area because of the broad choice of applications in the fields of commercial and law enforcement. </a:t>
            </a:r>
            <a:r>
              <a:rPr lang="en-GB" sz="1800">
                <a:latin typeface="Times New Roman"/>
                <a:ea typeface="Times New Roman"/>
                <a:cs typeface="Times New Roman"/>
                <a:sym typeface="Times New Roman"/>
              </a:rPr>
              <a:t>In future with more dataset we can increase the accuracy of the project and make it avail</a:t>
            </a:r>
            <a:r>
              <a:rPr lang="en-GB" sz="1800">
                <a:latin typeface="Times New Roman"/>
                <a:ea typeface="Times New Roman"/>
                <a:cs typeface="Times New Roman"/>
                <a:sym typeface="Times New Roman"/>
              </a:rPr>
              <a:t>able to daily life usage.</a:t>
            </a:r>
            <a:endParaRPr sz="18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991700" y="515150"/>
            <a:ext cx="7410000" cy="766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latin typeface="Times New Roman"/>
                <a:ea typeface="Times New Roman"/>
                <a:cs typeface="Times New Roman"/>
                <a:sym typeface="Times New Roman"/>
              </a:rPr>
              <a:t>Abstract</a:t>
            </a:r>
            <a:endParaRPr b="1">
              <a:latin typeface="Times New Roman"/>
              <a:ea typeface="Times New Roman"/>
              <a:cs typeface="Times New Roman"/>
              <a:sym typeface="Times New Roman"/>
            </a:endParaRPr>
          </a:p>
        </p:txBody>
      </p:sp>
      <p:sp>
        <p:nvSpPr>
          <p:cNvPr id="149" name="Google Shape;149;p15"/>
          <p:cNvSpPr txBox="1"/>
          <p:nvPr>
            <p:ph idx="1" type="body"/>
          </p:nvPr>
        </p:nvSpPr>
        <p:spPr>
          <a:xfrm>
            <a:off x="311700" y="1466700"/>
            <a:ext cx="8520600" cy="3676800"/>
          </a:xfrm>
          <a:prstGeom prst="rect">
            <a:avLst/>
          </a:prstGeom>
          <a:noFill/>
          <a:ln>
            <a:noFill/>
          </a:ln>
        </p:spPr>
        <p:txBody>
          <a:bodyPr anchorCtr="0" anchor="t" bIns="91425" lIns="91425" spcFirstLastPara="1" rIns="91425" wrap="square" tIns="91425">
            <a:noAutofit/>
          </a:bodyPr>
          <a:lstStyle/>
          <a:p>
            <a:pPr indent="-342900" lvl="0" marL="457200" rtl="0" algn="just">
              <a:lnSpc>
                <a:spcPct val="150000"/>
              </a:lnSpc>
              <a:spcBef>
                <a:spcPts val="1200"/>
              </a:spcBef>
              <a:spcAft>
                <a:spcPts val="0"/>
              </a:spcAft>
              <a:buSzPts val="1800"/>
              <a:buFont typeface="Times New Roman"/>
              <a:buChar char="●"/>
            </a:pPr>
            <a:r>
              <a:rPr lang="en-GB" sz="1800">
                <a:latin typeface="Times New Roman"/>
                <a:ea typeface="Times New Roman"/>
                <a:cs typeface="Times New Roman"/>
                <a:sym typeface="Times New Roman"/>
              </a:rPr>
              <a:t>The face of a human being conveys a lot of information about the identity and emotional state of the person.</a:t>
            </a:r>
            <a:endParaRPr sz="1800">
              <a:latin typeface="Times New Roman"/>
              <a:ea typeface="Times New Roman"/>
              <a:cs typeface="Times New Roman"/>
              <a:sym typeface="Times New Roman"/>
            </a:endParaRPr>
          </a:p>
          <a:p>
            <a:pPr indent="-342900" lvl="0" marL="457200" rtl="0" algn="just">
              <a:lnSpc>
                <a:spcPct val="150000"/>
              </a:lnSpc>
              <a:spcBef>
                <a:spcPts val="1200"/>
              </a:spcBef>
              <a:spcAft>
                <a:spcPts val="0"/>
              </a:spcAft>
              <a:buSzPts val="1800"/>
              <a:buFont typeface="Times New Roman"/>
              <a:buChar char="●"/>
            </a:pPr>
            <a:r>
              <a:rPr lang="en-GB" sz="1800">
                <a:latin typeface="Times New Roman"/>
                <a:ea typeface="Times New Roman"/>
                <a:cs typeface="Times New Roman"/>
                <a:sym typeface="Times New Roman"/>
              </a:rPr>
              <a:t>Face recognition is an interesting and challenging problem.</a:t>
            </a:r>
            <a:endParaRPr sz="1800">
              <a:latin typeface="Times New Roman"/>
              <a:ea typeface="Times New Roman"/>
              <a:cs typeface="Times New Roman"/>
              <a:sym typeface="Times New Roman"/>
            </a:endParaRPr>
          </a:p>
          <a:p>
            <a:pPr indent="-342900" lvl="0" marL="457200" rtl="0" algn="just">
              <a:lnSpc>
                <a:spcPct val="150000"/>
              </a:lnSpc>
              <a:spcBef>
                <a:spcPts val="1200"/>
              </a:spcBef>
              <a:spcAft>
                <a:spcPts val="0"/>
              </a:spcAft>
              <a:buSzPts val="1800"/>
              <a:buFont typeface="Times New Roman"/>
              <a:buChar char="●"/>
            </a:pPr>
            <a:r>
              <a:rPr lang="en-GB" sz="1800">
                <a:latin typeface="Times New Roman"/>
                <a:ea typeface="Times New Roman"/>
                <a:cs typeface="Times New Roman"/>
                <a:sym typeface="Times New Roman"/>
              </a:rPr>
              <a:t>Areas such as identification for law enforcement, authentication for banking and security system access, and personal identification among others.</a:t>
            </a:r>
            <a:endParaRPr sz="1800">
              <a:latin typeface="Times New Roman"/>
              <a:ea typeface="Times New Roman"/>
              <a:cs typeface="Times New Roman"/>
              <a:sym typeface="Times New Roman"/>
            </a:endParaRPr>
          </a:p>
          <a:p>
            <a:pPr indent="-342900" lvl="0" marL="457200" rtl="0" algn="just">
              <a:lnSpc>
                <a:spcPct val="150000"/>
              </a:lnSpc>
              <a:spcBef>
                <a:spcPts val="0"/>
              </a:spcBef>
              <a:spcAft>
                <a:spcPts val="0"/>
              </a:spcAft>
              <a:buSzPts val="1800"/>
              <a:buFont typeface="Times New Roman"/>
              <a:buChar char="●"/>
            </a:pPr>
            <a:r>
              <a:rPr lang="en-GB" sz="1800">
                <a:latin typeface="Times New Roman"/>
                <a:ea typeface="Times New Roman"/>
                <a:cs typeface="Times New Roman"/>
                <a:sym typeface="Times New Roman"/>
              </a:rPr>
              <a:t>Our work mainly consists of three parts, namely face representation, feature extraction and classification. We implemented this using LBP.</a:t>
            </a:r>
            <a:endParaRPr sz="1800">
              <a:latin typeface="Times New Roman"/>
              <a:ea typeface="Times New Roman"/>
              <a:cs typeface="Times New Roman"/>
              <a:sym typeface="Times New Roman"/>
            </a:endParaRPr>
          </a:p>
          <a:p>
            <a:pPr indent="0" lvl="0" marL="0" rtl="0" algn="l">
              <a:lnSpc>
                <a:spcPct val="115000"/>
              </a:lnSpc>
              <a:spcBef>
                <a:spcPts val="1200"/>
              </a:spcBef>
              <a:spcAft>
                <a:spcPts val="1600"/>
              </a:spcAft>
              <a:buSzPts val="1300"/>
              <a:buNone/>
            </a:pPr>
            <a:r>
              <a:t/>
            </a:r>
            <a:endParaRPr sz="17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2"/>
          <p:cNvSpPr txBox="1"/>
          <p:nvPr>
            <p:ph type="title"/>
          </p:nvPr>
        </p:nvSpPr>
        <p:spPr>
          <a:xfrm>
            <a:off x="1297500" y="531125"/>
            <a:ext cx="7038900" cy="77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latin typeface="Times New Roman"/>
                <a:ea typeface="Times New Roman"/>
                <a:cs typeface="Times New Roman"/>
                <a:sym typeface="Times New Roman"/>
              </a:rPr>
              <a:t>Reference</a:t>
            </a:r>
            <a:endParaRPr b="1">
              <a:latin typeface="Times New Roman"/>
              <a:ea typeface="Times New Roman"/>
              <a:cs typeface="Times New Roman"/>
              <a:sym typeface="Times New Roman"/>
            </a:endParaRPr>
          </a:p>
        </p:txBody>
      </p:sp>
      <p:sp>
        <p:nvSpPr>
          <p:cNvPr id="307" name="Google Shape;307;p42"/>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rPr lang="en-GB" sz="2100">
                <a:latin typeface="Times New Roman"/>
                <a:ea typeface="Times New Roman"/>
                <a:cs typeface="Times New Roman"/>
                <a:sym typeface="Times New Roman"/>
              </a:rPr>
              <a:t>http://www.ee.oulu.fi/mvg/</a:t>
            </a:r>
            <a:endParaRPr sz="2100">
              <a:latin typeface="Times New Roman"/>
              <a:ea typeface="Times New Roman"/>
              <a:cs typeface="Times New Roman"/>
              <a:sym typeface="Times New Roman"/>
            </a:endParaRPr>
          </a:p>
          <a:p>
            <a:pPr indent="0" lvl="0" marL="0" rtl="0" algn="l">
              <a:lnSpc>
                <a:spcPct val="115000"/>
              </a:lnSpc>
              <a:spcBef>
                <a:spcPts val="1600"/>
              </a:spcBef>
              <a:spcAft>
                <a:spcPts val="1600"/>
              </a:spcAft>
              <a:buSzPts val="1300"/>
              <a:buNone/>
            </a:pPr>
            <a:r>
              <a:t/>
            </a:r>
            <a:endParaRPr sz="2600">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pic>
        <p:nvPicPr>
          <p:cNvPr id="312" name="Google Shape;312;p43"/>
          <p:cNvPicPr preferRelativeResize="0"/>
          <p:nvPr/>
        </p:nvPicPr>
        <p:blipFill rotWithShape="1">
          <a:blip r:embed="rId3">
            <a:alphaModFix/>
          </a:blip>
          <a:srcRect b="0" l="0" r="0" t="0"/>
          <a:stretch/>
        </p:blipFill>
        <p:spPr>
          <a:xfrm>
            <a:off x="152400" y="152400"/>
            <a:ext cx="8855850" cy="4991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1151425" y="534675"/>
            <a:ext cx="7173300" cy="624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latin typeface="Times New Roman"/>
                <a:ea typeface="Times New Roman"/>
                <a:cs typeface="Times New Roman"/>
                <a:sym typeface="Times New Roman"/>
              </a:rPr>
              <a:t>Introduction</a:t>
            </a:r>
            <a:endParaRPr b="1">
              <a:latin typeface="Times New Roman"/>
              <a:ea typeface="Times New Roman"/>
              <a:cs typeface="Times New Roman"/>
              <a:sym typeface="Times New Roman"/>
            </a:endParaRPr>
          </a:p>
        </p:txBody>
      </p:sp>
      <p:sp>
        <p:nvSpPr>
          <p:cNvPr id="155" name="Google Shape;155;p16"/>
          <p:cNvSpPr txBox="1"/>
          <p:nvPr>
            <p:ph idx="1" type="body"/>
          </p:nvPr>
        </p:nvSpPr>
        <p:spPr>
          <a:xfrm>
            <a:off x="895350" y="1348105"/>
            <a:ext cx="7505700" cy="3333750"/>
          </a:xfrm>
          <a:prstGeom prst="rect">
            <a:avLst/>
          </a:prstGeom>
          <a:noFill/>
          <a:ln>
            <a:noFill/>
          </a:ln>
        </p:spPr>
        <p:txBody>
          <a:bodyPr anchorCtr="0" anchor="t" bIns="91425" lIns="91425" spcFirstLastPara="1" rIns="91425" wrap="square" tIns="91425">
            <a:noAutofit/>
          </a:bodyPr>
          <a:lstStyle/>
          <a:p>
            <a:pPr indent="-342900" lvl="0" marL="457200" rtl="0" algn="just">
              <a:lnSpc>
                <a:spcPct val="150000"/>
              </a:lnSpc>
              <a:spcBef>
                <a:spcPts val="1200"/>
              </a:spcBef>
              <a:spcAft>
                <a:spcPts val="0"/>
              </a:spcAft>
              <a:buSzPts val="1800"/>
              <a:buFont typeface="Times New Roman"/>
              <a:buChar char="●"/>
            </a:pPr>
            <a:r>
              <a:rPr lang="en-GB" sz="1800">
                <a:latin typeface="Times New Roman"/>
                <a:ea typeface="Times New Roman"/>
                <a:cs typeface="Times New Roman"/>
                <a:sym typeface="Times New Roman"/>
              </a:rPr>
              <a:t>Face representation represents how to model a face and determines the successive algorithms of detection and recognition. </a:t>
            </a:r>
            <a:endParaRPr sz="1800">
              <a:latin typeface="Times New Roman"/>
              <a:ea typeface="Times New Roman"/>
              <a:cs typeface="Times New Roman"/>
              <a:sym typeface="Times New Roman"/>
            </a:endParaRPr>
          </a:p>
          <a:p>
            <a:pPr indent="-342900" lvl="0" marL="457200" rtl="0" algn="just">
              <a:lnSpc>
                <a:spcPct val="150000"/>
              </a:lnSpc>
              <a:spcBef>
                <a:spcPts val="0"/>
              </a:spcBef>
              <a:spcAft>
                <a:spcPts val="0"/>
              </a:spcAft>
              <a:buSzPts val="1800"/>
              <a:buFont typeface="Times New Roman"/>
              <a:buChar char="●"/>
            </a:pPr>
            <a:r>
              <a:rPr lang="en-GB" sz="1800">
                <a:latin typeface="Times New Roman"/>
                <a:ea typeface="Times New Roman"/>
                <a:cs typeface="Times New Roman"/>
                <a:sym typeface="Times New Roman"/>
              </a:rPr>
              <a:t>The human ability to recognize faces is remarkable. </a:t>
            </a:r>
            <a:endParaRPr sz="1800">
              <a:latin typeface="Times New Roman"/>
              <a:ea typeface="Times New Roman"/>
              <a:cs typeface="Times New Roman"/>
              <a:sym typeface="Times New Roman"/>
            </a:endParaRPr>
          </a:p>
          <a:p>
            <a:pPr indent="-336550" lvl="0" marL="457200" rtl="0" algn="just">
              <a:lnSpc>
                <a:spcPct val="150000"/>
              </a:lnSpc>
              <a:spcBef>
                <a:spcPts val="0"/>
              </a:spcBef>
              <a:spcAft>
                <a:spcPts val="0"/>
              </a:spcAft>
              <a:buSzPts val="1700"/>
              <a:buChar char="●"/>
            </a:pPr>
            <a:r>
              <a:rPr lang="en-GB" sz="1800">
                <a:latin typeface="Times New Roman"/>
                <a:ea typeface="Times New Roman"/>
                <a:cs typeface="Times New Roman"/>
                <a:sym typeface="Times New Roman"/>
              </a:rPr>
              <a:t>Modern Civilization heavily depends on person authentication for several purposes</a:t>
            </a:r>
            <a:r>
              <a:rPr lang="en-GB" sz="1700"/>
              <a:t>. </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1297500" y="626975"/>
            <a:ext cx="7038900" cy="68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latin typeface="Times New Roman"/>
                <a:ea typeface="Times New Roman"/>
                <a:cs typeface="Times New Roman"/>
                <a:sym typeface="Times New Roman"/>
              </a:rPr>
              <a:t>Face Recognition</a:t>
            </a:r>
            <a:endParaRPr b="1">
              <a:latin typeface="Times New Roman"/>
              <a:ea typeface="Times New Roman"/>
              <a:cs typeface="Times New Roman"/>
              <a:sym typeface="Times New Roman"/>
            </a:endParaRPr>
          </a:p>
        </p:txBody>
      </p:sp>
      <p:sp>
        <p:nvSpPr>
          <p:cNvPr id="161" name="Google Shape;161;p17"/>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600"/>
              </a:spcBef>
              <a:spcAft>
                <a:spcPts val="0"/>
              </a:spcAft>
              <a:buSzPts val="1300"/>
              <a:buNone/>
            </a:pPr>
            <a:r>
              <a:rPr lang="en-GB" sz="1800">
                <a:latin typeface="Times New Roman"/>
                <a:ea typeface="Times New Roman"/>
                <a:cs typeface="Times New Roman"/>
                <a:sym typeface="Times New Roman"/>
              </a:rPr>
              <a:t>A </a:t>
            </a:r>
            <a:r>
              <a:rPr b="1" lang="en-GB" sz="1800">
                <a:latin typeface="Times New Roman"/>
                <a:ea typeface="Times New Roman"/>
                <a:cs typeface="Times New Roman"/>
                <a:sym typeface="Times New Roman"/>
              </a:rPr>
              <a:t>facial recognition system</a:t>
            </a:r>
            <a:r>
              <a:rPr lang="en-GB" sz="1800">
                <a:latin typeface="Times New Roman"/>
                <a:ea typeface="Times New Roman"/>
                <a:cs typeface="Times New Roman"/>
                <a:sym typeface="Times New Roman"/>
              </a:rPr>
              <a:t> is a technology capable of identifying or</a:t>
            </a:r>
            <a:r>
              <a:rPr lang="en-GB" sz="1800">
                <a:solidFill>
                  <a:schemeClr val="hlink"/>
                </a:solidFill>
                <a:uFill>
                  <a:noFill/>
                </a:uFill>
                <a:latin typeface="Times New Roman"/>
                <a:ea typeface="Times New Roman"/>
                <a:cs typeface="Times New Roman"/>
                <a:sym typeface="Times New Roman"/>
                <a:hlinkClick r:id="rId3"/>
              </a:rPr>
              <a:t> </a:t>
            </a:r>
            <a:r>
              <a:rPr lang="en-GB" sz="1800">
                <a:latin typeface="Times New Roman"/>
                <a:ea typeface="Times New Roman"/>
                <a:cs typeface="Times New Roman"/>
                <a:sym typeface="Times New Roman"/>
              </a:rPr>
              <a:t>verifying a person from a</a:t>
            </a:r>
            <a:r>
              <a:rPr lang="en-GB" sz="1800">
                <a:solidFill>
                  <a:schemeClr val="hlink"/>
                </a:solidFill>
                <a:uFill>
                  <a:noFill/>
                </a:uFill>
                <a:latin typeface="Times New Roman"/>
                <a:ea typeface="Times New Roman"/>
                <a:cs typeface="Times New Roman"/>
                <a:sym typeface="Times New Roman"/>
                <a:hlinkClick r:id="rId4"/>
              </a:rPr>
              <a:t> </a:t>
            </a:r>
            <a:r>
              <a:rPr lang="en-GB" sz="1800">
                <a:latin typeface="Times New Roman"/>
                <a:ea typeface="Times New Roman"/>
                <a:cs typeface="Times New Roman"/>
                <a:sym typeface="Times New Roman"/>
              </a:rPr>
              <a:t>digital Image or a</a:t>
            </a:r>
            <a:r>
              <a:rPr lang="en-GB" sz="1800">
                <a:solidFill>
                  <a:schemeClr val="hlink"/>
                </a:solidFill>
                <a:uFill>
                  <a:noFill/>
                </a:uFill>
                <a:latin typeface="Times New Roman"/>
                <a:ea typeface="Times New Roman"/>
                <a:cs typeface="Times New Roman"/>
                <a:sym typeface="Times New Roman"/>
                <a:hlinkClick r:id="rId5"/>
              </a:rPr>
              <a:t> </a:t>
            </a:r>
            <a:r>
              <a:rPr lang="en-GB" sz="1800">
                <a:latin typeface="Times New Roman"/>
                <a:ea typeface="Times New Roman"/>
                <a:cs typeface="Times New Roman"/>
                <a:sym typeface="Times New Roman"/>
              </a:rPr>
              <a:t>video frame from a video source. </a:t>
            </a:r>
            <a:endParaRPr sz="1800">
              <a:latin typeface="Times New Roman"/>
              <a:ea typeface="Times New Roman"/>
              <a:cs typeface="Times New Roman"/>
              <a:sym typeface="Times New Roman"/>
            </a:endParaRPr>
          </a:p>
          <a:p>
            <a:pPr indent="0" lvl="0" marL="0" rtl="0" algn="l">
              <a:lnSpc>
                <a:spcPct val="150000"/>
              </a:lnSpc>
              <a:spcBef>
                <a:spcPts val="1600"/>
              </a:spcBef>
              <a:spcAft>
                <a:spcPts val="0"/>
              </a:spcAft>
              <a:buSzPts val="1300"/>
              <a:buNone/>
            </a:pPr>
            <a:r>
              <a:rPr lang="en-GB" sz="1800">
                <a:latin typeface="Times New Roman"/>
                <a:ea typeface="Times New Roman"/>
                <a:cs typeface="Times New Roman"/>
                <a:sym typeface="Times New Roman"/>
              </a:rPr>
              <a:t>There are multiple methods in which facial recognition systems work, but in general, they work by comparing selected</a:t>
            </a:r>
            <a:r>
              <a:rPr lang="en-GB" sz="1800">
                <a:solidFill>
                  <a:schemeClr val="hlink"/>
                </a:solidFill>
                <a:uFill>
                  <a:noFill/>
                </a:uFill>
                <a:latin typeface="Times New Roman"/>
                <a:ea typeface="Times New Roman"/>
                <a:cs typeface="Times New Roman"/>
                <a:sym typeface="Times New Roman"/>
                <a:hlinkClick r:id="rId6"/>
              </a:rPr>
              <a:t> </a:t>
            </a:r>
            <a:r>
              <a:rPr lang="en-GB" sz="1800">
                <a:latin typeface="Times New Roman"/>
                <a:ea typeface="Times New Roman"/>
                <a:cs typeface="Times New Roman"/>
                <a:sym typeface="Times New Roman"/>
              </a:rPr>
              <a:t>facial features from given image with faces within a</a:t>
            </a:r>
            <a:r>
              <a:rPr lang="en-GB" sz="1800">
                <a:solidFill>
                  <a:schemeClr val="hlink"/>
                </a:solidFill>
                <a:uFill>
                  <a:noFill/>
                </a:uFill>
                <a:latin typeface="Times New Roman"/>
                <a:ea typeface="Times New Roman"/>
                <a:cs typeface="Times New Roman"/>
                <a:sym typeface="Times New Roman"/>
                <a:hlinkClick r:id="rId7"/>
              </a:rPr>
              <a:t> </a:t>
            </a:r>
            <a:r>
              <a:rPr lang="en-GB" sz="1800">
                <a:latin typeface="Times New Roman"/>
                <a:ea typeface="Times New Roman"/>
                <a:cs typeface="Times New Roman"/>
                <a:sym typeface="Times New Roman"/>
              </a:rPr>
              <a:t>database.</a:t>
            </a:r>
            <a:endParaRPr sz="1800">
              <a:latin typeface="Times New Roman"/>
              <a:ea typeface="Times New Roman"/>
              <a:cs typeface="Times New Roman"/>
              <a:sym typeface="Times New Roman"/>
            </a:endParaRPr>
          </a:p>
          <a:p>
            <a:pPr indent="0" lvl="0" marL="0" rtl="0" algn="l">
              <a:lnSpc>
                <a:spcPct val="115000"/>
              </a:lnSpc>
              <a:spcBef>
                <a:spcPts val="1600"/>
              </a:spcBef>
              <a:spcAft>
                <a:spcPts val="1600"/>
              </a:spcAft>
              <a:buSzPts val="1300"/>
              <a:buNone/>
            </a:pPr>
            <a:r>
              <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8"/>
          <p:cNvSpPr txBox="1"/>
          <p:nvPr/>
        </p:nvSpPr>
        <p:spPr>
          <a:xfrm>
            <a:off x="849700" y="484900"/>
            <a:ext cx="7771800" cy="5042100"/>
          </a:xfrm>
          <a:prstGeom prst="rect">
            <a:avLst/>
          </a:prstGeom>
          <a:noFill/>
          <a:ln>
            <a:noFill/>
          </a:ln>
        </p:spPr>
        <p:txBody>
          <a:bodyPr anchorCtr="0" anchor="t" bIns="91425" lIns="91425" spcFirstLastPara="1" rIns="91425" wrap="square" tIns="91425">
            <a:spAutoFit/>
          </a:bodyPr>
          <a:lstStyle/>
          <a:p>
            <a:pPr indent="0" lvl="0" marL="0" rtl="0" algn="l">
              <a:lnSpc>
                <a:spcPct val="218181"/>
              </a:lnSpc>
              <a:spcBef>
                <a:spcPts val="3200"/>
              </a:spcBef>
              <a:spcAft>
                <a:spcPts val="0"/>
              </a:spcAft>
              <a:buNone/>
            </a:pPr>
            <a:r>
              <a:rPr lang="en-GB" sz="1800">
                <a:solidFill>
                  <a:schemeClr val="lt1"/>
                </a:solidFill>
                <a:latin typeface="Times New Roman"/>
                <a:ea typeface="Times New Roman"/>
                <a:cs typeface="Times New Roman"/>
                <a:sym typeface="Times New Roman"/>
              </a:rPr>
              <a:t>The face recognition systems can operate basically in two modes:</a:t>
            </a:r>
            <a:endParaRPr sz="1800">
              <a:solidFill>
                <a:schemeClr val="lt1"/>
              </a:solidFill>
              <a:latin typeface="Times New Roman"/>
              <a:ea typeface="Times New Roman"/>
              <a:cs typeface="Times New Roman"/>
              <a:sym typeface="Times New Roman"/>
            </a:endParaRPr>
          </a:p>
          <a:p>
            <a:pPr indent="-342900" lvl="0" marL="749300" rtl="0" algn="l">
              <a:lnSpc>
                <a:spcPct val="218181"/>
              </a:lnSpc>
              <a:spcBef>
                <a:spcPts val="3200"/>
              </a:spcBef>
              <a:spcAft>
                <a:spcPts val="0"/>
              </a:spcAft>
              <a:buClr>
                <a:schemeClr val="lt1"/>
              </a:buClr>
              <a:buSzPts val="1800"/>
              <a:buFont typeface="Georgia"/>
              <a:buChar char="●"/>
            </a:pPr>
            <a:r>
              <a:rPr lang="en-GB" sz="1800">
                <a:solidFill>
                  <a:schemeClr val="lt1"/>
                </a:solidFill>
                <a:latin typeface="Times New Roman"/>
                <a:ea typeface="Times New Roman"/>
                <a:cs typeface="Times New Roman"/>
                <a:sym typeface="Times New Roman"/>
              </a:rPr>
              <a:t>Verification or authentication of a facial image: it basically compares the input facial image with the facial image related to the user which is requiring the authentication. It is basically a 1x1 comparison.</a:t>
            </a:r>
            <a:endParaRPr sz="1800">
              <a:solidFill>
                <a:schemeClr val="lt1"/>
              </a:solidFill>
              <a:latin typeface="Times New Roman"/>
              <a:ea typeface="Times New Roman"/>
              <a:cs typeface="Times New Roman"/>
              <a:sym typeface="Times New Roman"/>
            </a:endParaRPr>
          </a:p>
          <a:p>
            <a:pPr indent="-342900" lvl="0" marL="749300" rtl="0" algn="l">
              <a:lnSpc>
                <a:spcPct val="218181"/>
              </a:lnSpc>
              <a:spcBef>
                <a:spcPts val="0"/>
              </a:spcBef>
              <a:spcAft>
                <a:spcPts val="0"/>
              </a:spcAft>
              <a:buClr>
                <a:schemeClr val="lt1"/>
              </a:buClr>
              <a:buSzPts val="1800"/>
              <a:buFont typeface="Georgia"/>
              <a:buChar char="●"/>
            </a:pPr>
            <a:r>
              <a:rPr lang="en-GB" sz="1800">
                <a:solidFill>
                  <a:schemeClr val="lt1"/>
                </a:solidFill>
                <a:latin typeface="Times New Roman"/>
                <a:ea typeface="Times New Roman"/>
                <a:cs typeface="Times New Roman"/>
                <a:sym typeface="Times New Roman"/>
              </a:rPr>
              <a:t>Identification or facial recognition: it basically compares the input facial image with all facial images from a dataset with the aim to find the user that matches that face. It is basically a 1xN comparison.</a:t>
            </a:r>
            <a:endParaRPr sz="18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rgbClr val="333333"/>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19"/>
          <p:cNvPicPr preferRelativeResize="0"/>
          <p:nvPr/>
        </p:nvPicPr>
        <p:blipFill>
          <a:blip r:embed="rId3">
            <a:alphaModFix/>
          </a:blip>
          <a:stretch>
            <a:fillRect/>
          </a:stretch>
        </p:blipFill>
        <p:spPr>
          <a:xfrm>
            <a:off x="152400" y="1378025"/>
            <a:ext cx="8839200" cy="2817495"/>
          </a:xfrm>
          <a:prstGeom prst="rect">
            <a:avLst/>
          </a:prstGeom>
          <a:noFill/>
          <a:ln>
            <a:noFill/>
          </a:ln>
        </p:spPr>
      </p:pic>
      <p:sp>
        <p:nvSpPr>
          <p:cNvPr id="172" name="Google Shape;172;p19"/>
          <p:cNvSpPr txBox="1"/>
          <p:nvPr/>
        </p:nvSpPr>
        <p:spPr>
          <a:xfrm>
            <a:off x="2903275" y="4349875"/>
            <a:ext cx="198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rPr>
              <a:t>Fig-1.0</a:t>
            </a: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0"/>
          <p:cNvSpPr txBox="1"/>
          <p:nvPr>
            <p:ph type="title"/>
          </p:nvPr>
        </p:nvSpPr>
        <p:spPr>
          <a:xfrm>
            <a:off x="1297500" y="6534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b="1" lang="en-GB">
                <a:latin typeface="Times New Roman"/>
                <a:ea typeface="Times New Roman"/>
                <a:cs typeface="Times New Roman"/>
                <a:sym typeface="Times New Roman"/>
              </a:rPr>
              <a:t>Existing Algorithms</a:t>
            </a:r>
            <a:endParaRPr b="1">
              <a:latin typeface="Times New Roman"/>
              <a:ea typeface="Times New Roman"/>
              <a:cs typeface="Times New Roman"/>
              <a:sym typeface="Times New Roman"/>
            </a:endParaRPr>
          </a:p>
        </p:txBody>
      </p:sp>
      <p:sp>
        <p:nvSpPr>
          <p:cNvPr id="178" name="Google Shape;178;p20"/>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marR="139700" rtl="0" algn="l">
              <a:lnSpc>
                <a:spcPct val="150000"/>
              </a:lnSpc>
              <a:spcBef>
                <a:spcPts val="1200"/>
              </a:spcBef>
              <a:spcAft>
                <a:spcPts val="0"/>
              </a:spcAft>
              <a:buSzPts val="1300"/>
              <a:buNone/>
            </a:pPr>
            <a:r>
              <a:rPr lang="en-GB" sz="1800">
                <a:latin typeface="Times New Roman"/>
                <a:ea typeface="Times New Roman"/>
                <a:cs typeface="Times New Roman"/>
                <a:sym typeface="Times New Roman"/>
              </a:rPr>
              <a:t>Among the major approaches developed for face recognition are :</a:t>
            </a:r>
            <a:endParaRPr sz="1800">
              <a:latin typeface="Times New Roman"/>
              <a:ea typeface="Times New Roman"/>
              <a:cs typeface="Times New Roman"/>
              <a:sym typeface="Times New Roman"/>
            </a:endParaRPr>
          </a:p>
          <a:p>
            <a:pPr indent="-323850" lvl="0" marL="457200" marR="139700" rtl="0" algn="l">
              <a:lnSpc>
                <a:spcPct val="150000"/>
              </a:lnSpc>
              <a:spcBef>
                <a:spcPts val="1200"/>
              </a:spcBef>
              <a:spcAft>
                <a:spcPts val="0"/>
              </a:spcAft>
              <a:buSzPts val="1500"/>
              <a:buFont typeface="Times New Roman"/>
              <a:buChar char="●"/>
            </a:pPr>
            <a:r>
              <a:rPr lang="en-GB" sz="1800">
                <a:latin typeface="Times New Roman"/>
                <a:ea typeface="Times New Roman"/>
                <a:cs typeface="Times New Roman"/>
                <a:sym typeface="Times New Roman"/>
              </a:rPr>
              <a:t>Eigenfaces,</a:t>
            </a:r>
            <a:endParaRPr sz="1800">
              <a:latin typeface="Times New Roman"/>
              <a:ea typeface="Times New Roman"/>
              <a:cs typeface="Times New Roman"/>
              <a:sym typeface="Times New Roman"/>
            </a:endParaRPr>
          </a:p>
          <a:p>
            <a:pPr indent="-323850" lvl="0" marL="457200" marR="139700" rtl="0" algn="l">
              <a:lnSpc>
                <a:spcPct val="150000"/>
              </a:lnSpc>
              <a:spcBef>
                <a:spcPts val="0"/>
              </a:spcBef>
              <a:spcAft>
                <a:spcPts val="0"/>
              </a:spcAft>
              <a:buSzPts val="1500"/>
              <a:buFont typeface="Times New Roman"/>
              <a:buChar char="●"/>
            </a:pPr>
            <a:r>
              <a:rPr lang="en-GB" sz="1800">
                <a:latin typeface="Times New Roman"/>
                <a:ea typeface="Times New Roman"/>
                <a:cs typeface="Times New Roman"/>
                <a:sym typeface="Times New Roman"/>
              </a:rPr>
              <a:t>Fisherfaces,and</a:t>
            </a:r>
            <a:endParaRPr sz="1800">
              <a:latin typeface="Times New Roman"/>
              <a:ea typeface="Times New Roman"/>
              <a:cs typeface="Times New Roman"/>
              <a:sym typeface="Times New Roman"/>
            </a:endParaRPr>
          </a:p>
          <a:p>
            <a:pPr indent="-342900" lvl="0" marL="457200" marR="139700" rtl="0" algn="l">
              <a:lnSpc>
                <a:spcPct val="150000"/>
              </a:lnSpc>
              <a:spcBef>
                <a:spcPts val="0"/>
              </a:spcBef>
              <a:spcAft>
                <a:spcPts val="0"/>
              </a:spcAft>
              <a:buSzPts val="1800"/>
              <a:buFont typeface="Times New Roman"/>
              <a:buChar char="●"/>
            </a:pPr>
            <a:r>
              <a:rPr lang="en-GB" sz="1800">
                <a:latin typeface="Times New Roman"/>
                <a:ea typeface="Times New Roman"/>
                <a:cs typeface="Times New Roman"/>
                <a:sym typeface="Times New Roman"/>
              </a:rPr>
              <a:t>Template Matching</a:t>
            </a:r>
            <a:endParaRPr sz="1800">
              <a:latin typeface="Times New Roman"/>
              <a:ea typeface="Times New Roman"/>
              <a:cs typeface="Times New Roman"/>
              <a:sym typeface="Times New Roman"/>
            </a:endParaRPr>
          </a:p>
          <a:p>
            <a:pPr indent="0" lvl="0" marL="457200" rtl="0" algn="l">
              <a:lnSpc>
                <a:spcPct val="115000"/>
              </a:lnSpc>
              <a:spcBef>
                <a:spcPts val="1200"/>
              </a:spcBef>
              <a:spcAft>
                <a:spcPts val="1600"/>
              </a:spcAft>
              <a:buSzPts val="1300"/>
              <a:buNone/>
            </a:pPr>
            <a:r>
              <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21"/>
          <p:cNvPicPr preferRelativeResize="0"/>
          <p:nvPr/>
        </p:nvPicPr>
        <p:blipFill>
          <a:blip r:embed="rId3">
            <a:alphaModFix/>
          </a:blip>
          <a:stretch>
            <a:fillRect/>
          </a:stretch>
        </p:blipFill>
        <p:spPr>
          <a:xfrm>
            <a:off x="934272" y="1599375"/>
            <a:ext cx="6833749" cy="3261375"/>
          </a:xfrm>
          <a:prstGeom prst="rect">
            <a:avLst/>
          </a:prstGeom>
          <a:noFill/>
          <a:ln>
            <a:noFill/>
          </a:ln>
        </p:spPr>
      </p:pic>
      <p:sp>
        <p:nvSpPr>
          <p:cNvPr id="184" name="Google Shape;184;p21"/>
          <p:cNvSpPr txBox="1"/>
          <p:nvPr/>
        </p:nvSpPr>
        <p:spPr>
          <a:xfrm>
            <a:off x="1295925" y="944325"/>
            <a:ext cx="3184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600">
                <a:solidFill>
                  <a:schemeClr val="lt1"/>
                </a:solidFill>
              </a:rPr>
              <a:t>Summary Of Algorithms :</a:t>
            </a:r>
            <a:endParaRPr b="1" sz="16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